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5"/>
  </p:notesMasterIdLst>
  <p:sldIdLst>
    <p:sldId id="256" r:id="rId2"/>
    <p:sldId id="329" r:id="rId3"/>
    <p:sldId id="332" r:id="rId4"/>
    <p:sldId id="262" r:id="rId5"/>
    <p:sldId id="333" r:id="rId6"/>
    <p:sldId id="334" r:id="rId7"/>
    <p:sldId id="335" r:id="rId8"/>
    <p:sldId id="336" r:id="rId9"/>
    <p:sldId id="337" r:id="rId10"/>
    <p:sldId id="310" r:id="rId11"/>
    <p:sldId id="330" r:id="rId12"/>
    <p:sldId id="263" r:id="rId13"/>
    <p:sldId id="312" r:id="rId14"/>
    <p:sldId id="313" r:id="rId15"/>
    <p:sldId id="315" r:id="rId16"/>
    <p:sldId id="308" r:id="rId17"/>
    <p:sldId id="317" r:id="rId18"/>
    <p:sldId id="331" r:id="rId19"/>
    <p:sldId id="324" r:id="rId20"/>
    <p:sldId id="326" r:id="rId21"/>
    <p:sldId id="327" r:id="rId22"/>
    <p:sldId id="328" r:id="rId23"/>
    <p:sldId id="338" r:id="rId24"/>
  </p:sldIdLst>
  <p:sldSz cx="9144000" cy="5143500" type="screen16x9"/>
  <p:notesSz cx="6858000" cy="9144000"/>
  <p:embeddedFontLst>
    <p:embeddedFont>
      <p:font typeface="Montserrat" panose="00000500000000000000" pitchFamily="2" charset="0"/>
      <p:regular r:id="rId26"/>
      <p:bold r:id="rId27"/>
      <p:italic r:id="rId28"/>
      <p:boldItalic r:id="rId29"/>
    </p:embeddedFont>
    <p:embeddedFont>
      <p:font typeface="Montserrat ExtraBold" panose="00000900000000000000" pitchFamily="2" charset="0"/>
      <p:bold r:id="rId30"/>
      <p:italic r:id="rId31"/>
      <p:boldItalic r:id="rId32"/>
    </p:embeddedFont>
    <p:embeddedFont>
      <p:font typeface="Montserrat ExtraLight" panose="000003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8E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2EDADD-24B8-47CD-BBCB-D86B60383F2A}">
  <a:tblStyle styleId="{D72EDADD-24B8-47CD-BBCB-D86B60383F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53" autoAdjust="0"/>
    <p:restoredTop sz="94650"/>
  </p:normalViewPr>
  <p:slideViewPr>
    <p:cSldViewPr snapToGrid="0" snapToObjects="1">
      <p:cViewPr varScale="1">
        <p:scale>
          <a:sx n="110" d="100"/>
          <a:sy n="110" d="100"/>
        </p:scale>
        <p:origin x="77"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hyperlink" Target="https://www.bocsar.nsw.gov.au/" TargetMode="External"/><Relationship Id="rId2" Type="http://schemas.openxmlformats.org/officeDocument/2006/relationships/hyperlink" Target="https://www.abs.gov.au/statistics/labour/earnings-and-work-hours/personal-income-australia/latest-release#data-download" TargetMode="External"/><Relationship Id="rId1" Type="http://schemas.openxmlformats.org/officeDocument/2006/relationships/hyperlink" Target="https://www.facs.nsw.gov.au/resources/statistics/rent-and-sales/dashboard"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bocsar.nsw.gov.au/" TargetMode="External"/><Relationship Id="rId2" Type="http://schemas.openxmlformats.org/officeDocument/2006/relationships/hyperlink" Target="https://www.abs.gov.au/statistics/labour/earnings-and-work-hours/personal-income-australia/latest-release#data-download" TargetMode="External"/><Relationship Id="rId1" Type="http://schemas.openxmlformats.org/officeDocument/2006/relationships/hyperlink" Target="https://www.facs.nsw.gov.au/resources/statistics/rent-and-sales/dashboard"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070D81-DB46-40E4-85F2-0A0C380A4FD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AU"/>
        </a:p>
      </dgm:t>
    </dgm:pt>
    <dgm:pt modelId="{53DDE2C6-F09F-4C19-B42E-ECCEDFC3FFF0}">
      <dgm:prSet phldrT="[Text]" custT="1"/>
      <dgm:spPr/>
      <dgm:t>
        <a:bodyPr/>
        <a:lstStyle/>
        <a:p>
          <a:r>
            <a:rPr lang="en-US" sz="2400" dirty="0">
              <a:latin typeface="+mj-lt"/>
            </a:rPr>
            <a:t>Rent and Sales data</a:t>
          </a:r>
          <a:endParaRPr lang="en-AU" sz="2400" dirty="0">
            <a:latin typeface="+mj-lt"/>
          </a:endParaRPr>
        </a:p>
      </dgm:t>
    </dgm:pt>
    <dgm:pt modelId="{C4D1AC40-9C6D-4870-A7FD-A6450CEC8EA8}" type="parTrans" cxnId="{35A8E5A7-E194-4DAD-937C-56BA78E5A5E9}">
      <dgm:prSet/>
      <dgm:spPr/>
      <dgm:t>
        <a:bodyPr/>
        <a:lstStyle/>
        <a:p>
          <a:endParaRPr lang="en-AU"/>
        </a:p>
      </dgm:t>
    </dgm:pt>
    <dgm:pt modelId="{94F54D01-4B22-44C4-A377-30C0D0B55090}" type="sibTrans" cxnId="{35A8E5A7-E194-4DAD-937C-56BA78E5A5E9}">
      <dgm:prSet/>
      <dgm:spPr/>
      <dgm:t>
        <a:bodyPr/>
        <a:lstStyle/>
        <a:p>
          <a:endParaRPr lang="en-AU"/>
        </a:p>
      </dgm:t>
    </dgm:pt>
    <dgm:pt modelId="{1ED558E0-E1AF-4F3C-86F3-35B099F071C2}">
      <dgm:prSet phldrT="[Text]"/>
      <dgm:spPr/>
      <dgm:t>
        <a:bodyPr/>
        <a:lstStyle/>
        <a:p>
          <a:r>
            <a:rPr lang="en-US" dirty="0"/>
            <a:t>The data was collected from</a:t>
          </a:r>
          <a:r>
            <a:rPr lang="en-US" u="sng" dirty="0"/>
            <a:t> </a:t>
          </a:r>
          <a:r>
            <a:rPr lang="en-US" u="sng" dirty="0">
              <a:hlinkClick xmlns:r="http://schemas.openxmlformats.org/officeDocument/2006/relationships" r:id="rId1">
                <a:extLst>
                  <a:ext uri="{A12FA001-AC4F-418D-AE19-62706E023703}">
                    <ahyp:hlinkClr xmlns:ahyp="http://schemas.microsoft.com/office/drawing/2018/hyperlinkcolor" val="tx"/>
                  </a:ext>
                </a:extLst>
              </a:hlinkClick>
            </a:rPr>
            <a:t>NSW Department of Family and Community Service </a:t>
          </a:r>
          <a:r>
            <a:rPr lang="en-US" dirty="0"/>
            <a:t> website. </a:t>
          </a:r>
          <a:endParaRPr lang="en-AU" dirty="0"/>
        </a:p>
      </dgm:t>
    </dgm:pt>
    <dgm:pt modelId="{FB2B9D33-9BAF-4303-ADC4-1968AFD1707E}" type="parTrans" cxnId="{33464E3C-22B7-4C5B-8ACF-0A728F24004F}">
      <dgm:prSet/>
      <dgm:spPr/>
      <dgm:t>
        <a:bodyPr/>
        <a:lstStyle/>
        <a:p>
          <a:endParaRPr lang="en-AU"/>
        </a:p>
      </dgm:t>
    </dgm:pt>
    <dgm:pt modelId="{D3ABFDAA-62EA-4860-B015-27FB2E76580C}" type="sibTrans" cxnId="{33464E3C-22B7-4C5B-8ACF-0A728F24004F}">
      <dgm:prSet/>
      <dgm:spPr/>
      <dgm:t>
        <a:bodyPr/>
        <a:lstStyle/>
        <a:p>
          <a:endParaRPr lang="en-AU"/>
        </a:p>
      </dgm:t>
    </dgm:pt>
    <dgm:pt modelId="{8C06C4A0-ED72-44C0-8582-3238360D50C8}">
      <dgm:prSet phldrT="[Text]"/>
      <dgm:spPr/>
      <dgm:t>
        <a:bodyPr/>
        <a:lstStyle/>
        <a:p>
          <a:r>
            <a:rPr lang="en-US" dirty="0"/>
            <a:t>Rent data used includes June 2021 quarter and for the sales data, the data includes March 2021 quarter(NSW Government, 2021).</a:t>
          </a:r>
          <a:endParaRPr lang="en-AU" dirty="0"/>
        </a:p>
      </dgm:t>
    </dgm:pt>
    <dgm:pt modelId="{74AB67BF-4B35-4259-BF43-1EA2F3B78BE6}" type="parTrans" cxnId="{FA325F7A-84AA-4883-A17C-C38833665E4A}">
      <dgm:prSet/>
      <dgm:spPr/>
      <dgm:t>
        <a:bodyPr/>
        <a:lstStyle/>
        <a:p>
          <a:endParaRPr lang="en-AU"/>
        </a:p>
      </dgm:t>
    </dgm:pt>
    <dgm:pt modelId="{469627EC-AB99-478B-8FA4-EB0D2EA25BB9}" type="sibTrans" cxnId="{FA325F7A-84AA-4883-A17C-C38833665E4A}">
      <dgm:prSet/>
      <dgm:spPr/>
      <dgm:t>
        <a:bodyPr/>
        <a:lstStyle/>
        <a:p>
          <a:endParaRPr lang="en-AU"/>
        </a:p>
      </dgm:t>
    </dgm:pt>
    <dgm:pt modelId="{240BFB41-44FC-44AE-A7AB-2AE99099CE2C}">
      <dgm:prSet phldrT="[Text]" custT="1"/>
      <dgm:spPr/>
      <dgm:t>
        <a:bodyPr/>
        <a:lstStyle/>
        <a:p>
          <a:r>
            <a:rPr lang="en-US" sz="2400" dirty="0">
              <a:latin typeface="+mj-lt"/>
            </a:rPr>
            <a:t>Income data</a:t>
          </a:r>
          <a:endParaRPr lang="en-AU" sz="2400" dirty="0">
            <a:latin typeface="+mj-lt"/>
          </a:endParaRPr>
        </a:p>
      </dgm:t>
    </dgm:pt>
    <dgm:pt modelId="{39E5CDA3-6B4D-4C24-8C3E-0870D52E31B9}" type="parTrans" cxnId="{37A65D80-F3BE-4592-8991-594E3C405978}">
      <dgm:prSet/>
      <dgm:spPr/>
      <dgm:t>
        <a:bodyPr/>
        <a:lstStyle/>
        <a:p>
          <a:endParaRPr lang="en-AU"/>
        </a:p>
      </dgm:t>
    </dgm:pt>
    <dgm:pt modelId="{92F32057-D215-4952-8638-0445E3D99A75}" type="sibTrans" cxnId="{37A65D80-F3BE-4592-8991-594E3C405978}">
      <dgm:prSet/>
      <dgm:spPr/>
      <dgm:t>
        <a:bodyPr/>
        <a:lstStyle/>
        <a:p>
          <a:endParaRPr lang="en-AU"/>
        </a:p>
      </dgm:t>
    </dgm:pt>
    <dgm:pt modelId="{E7978D5F-0586-4610-9B31-2B09715BD9F7}">
      <dgm:prSet phldrT="[Text]" custT="1"/>
      <dgm:spPr/>
      <dgm:t>
        <a:bodyPr/>
        <a:lstStyle/>
        <a:p>
          <a:r>
            <a:rPr lang="en-US" sz="1400" kern="1200" dirty="0">
              <a:latin typeface="+mn-lt"/>
            </a:rPr>
            <a:t>The data was collected from the </a:t>
          </a:r>
          <a:r>
            <a:rPr lang="en-US" sz="1400" kern="1200" dirty="0">
              <a:solidFill>
                <a:srgbClr val="001633">
                  <a:hueOff val="0"/>
                  <a:satOff val="0"/>
                  <a:lumOff val="0"/>
                  <a:alphaOff val="0"/>
                </a:srgbClr>
              </a:solidFill>
              <a:latin typeface="+mn-lt"/>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Australian Bureau of Statistics Census</a:t>
          </a:r>
          <a:r>
            <a:rPr lang="en-US" sz="1400" kern="1200" dirty="0">
              <a:solidFill>
                <a:srgbClr val="001633">
                  <a:hueOff val="0"/>
                  <a:satOff val="0"/>
                  <a:lumOff val="0"/>
                  <a:alphaOff val="0"/>
                </a:srgbClr>
              </a:solidFill>
              <a:latin typeface="+mn-lt"/>
              <a:ea typeface="+mn-ea"/>
              <a:cs typeface="+mn-cs"/>
            </a:rPr>
            <a:t>.</a:t>
          </a:r>
          <a:endParaRPr lang="en-AU" sz="1400" kern="1200" dirty="0">
            <a:solidFill>
              <a:srgbClr val="001633">
                <a:hueOff val="0"/>
                <a:satOff val="0"/>
                <a:lumOff val="0"/>
                <a:alphaOff val="0"/>
              </a:srgbClr>
            </a:solidFill>
            <a:latin typeface="+mn-lt"/>
            <a:ea typeface="+mn-ea"/>
            <a:cs typeface="+mn-cs"/>
          </a:endParaRPr>
        </a:p>
      </dgm:t>
    </dgm:pt>
    <dgm:pt modelId="{B8097697-457B-4FD6-85A6-5C3450C92994}" type="parTrans" cxnId="{C74F3F69-45E2-46C5-B29C-E2D79A1F4B47}">
      <dgm:prSet/>
      <dgm:spPr/>
      <dgm:t>
        <a:bodyPr/>
        <a:lstStyle/>
        <a:p>
          <a:endParaRPr lang="en-AU"/>
        </a:p>
      </dgm:t>
    </dgm:pt>
    <dgm:pt modelId="{527D6249-4EE2-461B-BEF3-BB0639C53D71}" type="sibTrans" cxnId="{C74F3F69-45E2-46C5-B29C-E2D79A1F4B47}">
      <dgm:prSet/>
      <dgm:spPr/>
      <dgm:t>
        <a:bodyPr/>
        <a:lstStyle/>
        <a:p>
          <a:endParaRPr lang="en-AU"/>
        </a:p>
      </dgm:t>
    </dgm:pt>
    <dgm:pt modelId="{7D252D1D-55DB-4189-9DC7-9D1E9734CDE8}">
      <dgm:prSet phldrT="[Text]" custT="1"/>
      <dgm:spPr/>
      <dgm:t>
        <a:bodyPr/>
        <a:lstStyle/>
        <a:p>
          <a:r>
            <a:rPr lang="en-US" sz="1400" kern="1200" dirty="0">
              <a:latin typeface="+mn-lt"/>
            </a:rPr>
            <a:t>Since the census data for year 2021 was not available, we used the data from 2017-2018(Australian Bureau of Statistics, 2020).</a:t>
          </a:r>
          <a:endParaRPr lang="en-AU" sz="1400" kern="1200" dirty="0">
            <a:latin typeface="+mn-lt"/>
          </a:endParaRPr>
        </a:p>
      </dgm:t>
    </dgm:pt>
    <dgm:pt modelId="{26374A45-A0B5-4629-B5A8-ED3F8C584B6B}" type="parTrans" cxnId="{F48DE076-0663-4693-87DA-CDA7FBA5588B}">
      <dgm:prSet/>
      <dgm:spPr/>
      <dgm:t>
        <a:bodyPr/>
        <a:lstStyle/>
        <a:p>
          <a:endParaRPr lang="en-AU"/>
        </a:p>
      </dgm:t>
    </dgm:pt>
    <dgm:pt modelId="{BE73AB03-3F86-4401-9C7F-373EB5B50AC3}" type="sibTrans" cxnId="{F48DE076-0663-4693-87DA-CDA7FBA5588B}">
      <dgm:prSet/>
      <dgm:spPr/>
      <dgm:t>
        <a:bodyPr/>
        <a:lstStyle/>
        <a:p>
          <a:endParaRPr lang="en-AU"/>
        </a:p>
      </dgm:t>
    </dgm:pt>
    <dgm:pt modelId="{F107C6F8-A5FC-448B-AED9-7D3FAE7805B2}">
      <dgm:prSet phldrT="[Text]" custT="1"/>
      <dgm:spPr/>
      <dgm:t>
        <a:bodyPr/>
        <a:lstStyle/>
        <a:p>
          <a:r>
            <a:rPr lang="en-US" sz="2400" dirty="0">
              <a:latin typeface="+mj-lt"/>
            </a:rPr>
            <a:t>Crime data </a:t>
          </a:r>
          <a:endParaRPr lang="en-AU" sz="2400" dirty="0">
            <a:latin typeface="+mj-lt"/>
          </a:endParaRPr>
        </a:p>
      </dgm:t>
    </dgm:pt>
    <dgm:pt modelId="{3C712534-A4DC-47F7-B1E9-039B45F1F38A}" type="parTrans" cxnId="{511802AE-528E-4968-9F6A-831BF603A99F}">
      <dgm:prSet/>
      <dgm:spPr/>
      <dgm:t>
        <a:bodyPr/>
        <a:lstStyle/>
        <a:p>
          <a:endParaRPr lang="en-AU"/>
        </a:p>
      </dgm:t>
    </dgm:pt>
    <dgm:pt modelId="{33B33B96-0275-4D0B-A411-174D0FF07808}" type="sibTrans" cxnId="{511802AE-528E-4968-9F6A-831BF603A99F}">
      <dgm:prSet/>
      <dgm:spPr/>
      <dgm:t>
        <a:bodyPr/>
        <a:lstStyle/>
        <a:p>
          <a:endParaRPr lang="en-AU"/>
        </a:p>
      </dgm:t>
    </dgm:pt>
    <dgm:pt modelId="{AE13F0BC-E38D-49E6-BC58-6098ADDB8C13}">
      <dgm:prSet phldrT="[Text]" custT="1"/>
      <dgm:spPr/>
      <dgm:t>
        <a:bodyPr/>
        <a:lstStyle/>
        <a:p>
          <a:r>
            <a:rPr lang="en-US" sz="1400" kern="1200" dirty="0">
              <a:latin typeface="+mn-lt"/>
            </a:rPr>
            <a:t>The data was obtained from th</a:t>
          </a:r>
          <a:r>
            <a:rPr lang="en-US" sz="1400" kern="1200" dirty="0">
              <a:solidFill>
                <a:srgbClr val="001633">
                  <a:hueOff val="0"/>
                  <a:satOff val="0"/>
                  <a:lumOff val="0"/>
                  <a:alphaOff val="0"/>
                </a:srgbClr>
              </a:solidFill>
              <a:latin typeface="+mn-lt"/>
              <a:ea typeface="+mn-ea"/>
              <a:cs typeface="+mn-cs"/>
            </a:rPr>
            <a:t>e </a:t>
          </a:r>
          <a:r>
            <a:rPr lang="en-US" sz="1400" kern="1200" dirty="0">
              <a:solidFill>
                <a:srgbClr val="001633">
                  <a:hueOff val="0"/>
                  <a:satOff val="0"/>
                  <a:lumOff val="0"/>
                  <a:alphaOff val="0"/>
                </a:srgbClr>
              </a:solidFill>
              <a:latin typeface="+mn-lt"/>
              <a:ea typeface="+mn-ea"/>
              <a:cs typeface="+mn-cs"/>
              <a:hlinkClick xmlns:r="http://schemas.openxmlformats.org/officeDocument/2006/relationships" r:id="rId3">
                <a:extLst>
                  <a:ext uri="{A12FA001-AC4F-418D-AE19-62706E023703}">
                    <ahyp:hlinkClr xmlns:ahyp="http://schemas.microsoft.com/office/drawing/2018/hyperlinkcolor" val="tx"/>
                  </a:ext>
                </a:extLst>
              </a:hlinkClick>
            </a:rPr>
            <a:t>NSW Bureau of Crime Statistics and Research</a:t>
          </a:r>
          <a:r>
            <a:rPr lang="en-US" sz="1400" kern="1200" dirty="0">
              <a:solidFill>
                <a:srgbClr val="001633">
                  <a:hueOff val="0"/>
                  <a:satOff val="0"/>
                  <a:lumOff val="0"/>
                  <a:alphaOff val="0"/>
                </a:srgbClr>
              </a:solidFill>
              <a:latin typeface="+mn-lt"/>
              <a:ea typeface="+mn-ea"/>
              <a:cs typeface="+mn-cs"/>
            </a:rPr>
            <a:t> (NSW </a:t>
          </a:r>
          <a:r>
            <a:rPr lang="en-US" sz="1400" u="sng" kern="1200" dirty="0">
              <a:latin typeface="+mn-lt"/>
            </a:rPr>
            <a:t>Bureau of Crime Statistics &amp; Research,2021)</a:t>
          </a:r>
          <a:endParaRPr lang="en-AU" sz="1400" kern="1200" dirty="0">
            <a:latin typeface="+mn-lt"/>
          </a:endParaRPr>
        </a:p>
      </dgm:t>
    </dgm:pt>
    <dgm:pt modelId="{88F750E0-B383-470B-8EB9-2EC373158EA6}" type="parTrans" cxnId="{5495A05A-6CDB-434F-8D43-780D01E8C0EA}">
      <dgm:prSet/>
      <dgm:spPr/>
      <dgm:t>
        <a:bodyPr/>
        <a:lstStyle/>
        <a:p>
          <a:endParaRPr lang="en-AU"/>
        </a:p>
      </dgm:t>
    </dgm:pt>
    <dgm:pt modelId="{A1F3C91D-EE66-46DA-A257-4EF43502812B}" type="sibTrans" cxnId="{5495A05A-6CDB-434F-8D43-780D01E8C0EA}">
      <dgm:prSet/>
      <dgm:spPr/>
      <dgm:t>
        <a:bodyPr/>
        <a:lstStyle/>
        <a:p>
          <a:endParaRPr lang="en-AU"/>
        </a:p>
      </dgm:t>
    </dgm:pt>
    <dgm:pt modelId="{82DE8886-2DD3-4EDA-B123-1B39FEEED9BB}">
      <dgm:prSet phldrT="[Text]" custT="1"/>
      <dgm:spPr/>
      <dgm:t>
        <a:bodyPr/>
        <a:lstStyle/>
        <a:p>
          <a:r>
            <a:rPr lang="en-US" sz="1400" kern="1200" dirty="0">
              <a:latin typeface="+mn-lt"/>
            </a:rPr>
            <a:t>Crime data used is from January 2021 till June 2021</a:t>
          </a:r>
          <a:endParaRPr lang="en-AU" sz="1400" kern="1200" dirty="0">
            <a:latin typeface="+mn-lt"/>
          </a:endParaRPr>
        </a:p>
      </dgm:t>
    </dgm:pt>
    <dgm:pt modelId="{4A0F4897-387B-439D-9CBD-B45DDA2C8E52}" type="parTrans" cxnId="{72220D16-EB49-436E-AAE7-64EC03974326}">
      <dgm:prSet/>
      <dgm:spPr/>
      <dgm:t>
        <a:bodyPr/>
        <a:lstStyle/>
        <a:p>
          <a:endParaRPr lang="en-AU"/>
        </a:p>
      </dgm:t>
    </dgm:pt>
    <dgm:pt modelId="{FB4B7D93-6B10-4C7D-8510-7D18FB690C05}" type="sibTrans" cxnId="{72220D16-EB49-436E-AAE7-64EC03974326}">
      <dgm:prSet/>
      <dgm:spPr/>
      <dgm:t>
        <a:bodyPr/>
        <a:lstStyle/>
        <a:p>
          <a:endParaRPr lang="en-AU"/>
        </a:p>
      </dgm:t>
    </dgm:pt>
    <dgm:pt modelId="{30EB0F1B-1594-41FB-9C83-039CA9786806}" type="pres">
      <dgm:prSet presAssocID="{2C070D81-DB46-40E4-85F2-0A0C380A4FD8}" presName="Name0" presStyleCnt="0">
        <dgm:presLayoutVars>
          <dgm:dir/>
          <dgm:animLvl val="lvl"/>
          <dgm:resizeHandles val="exact"/>
        </dgm:presLayoutVars>
      </dgm:prSet>
      <dgm:spPr/>
    </dgm:pt>
    <dgm:pt modelId="{729D8867-8385-49F9-896B-693D356CBBA5}" type="pres">
      <dgm:prSet presAssocID="{53DDE2C6-F09F-4C19-B42E-ECCEDFC3FFF0}" presName="linNode" presStyleCnt="0"/>
      <dgm:spPr/>
    </dgm:pt>
    <dgm:pt modelId="{F46616A6-2B81-4A46-897B-FE4C5D76CAB1}" type="pres">
      <dgm:prSet presAssocID="{53DDE2C6-F09F-4C19-B42E-ECCEDFC3FFF0}" presName="parentText" presStyleLbl="node1" presStyleIdx="0" presStyleCnt="3">
        <dgm:presLayoutVars>
          <dgm:chMax val="1"/>
          <dgm:bulletEnabled val="1"/>
        </dgm:presLayoutVars>
      </dgm:prSet>
      <dgm:spPr/>
    </dgm:pt>
    <dgm:pt modelId="{4BCE3027-4892-4F8E-A420-CEADF07B2ACD}" type="pres">
      <dgm:prSet presAssocID="{53DDE2C6-F09F-4C19-B42E-ECCEDFC3FFF0}" presName="descendantText" presStyleLbl="alignAccFollowNode1" presStyleIdx="0" presStyleCnt="3">
        <dgm:presLayoutVars>
          <dgm:bulletEnabled val="1"/>
        </dgm:presLayoutVars>
      </dgm:prSet>
      <dgm:spPr/>
    </dgm:pt>
    <dgm:pt modelId="{1184B6D3-F173-44C2-8871-E9DD12B97956}" type="pres">
      <dgm:prSet presAssocID="{94F54D01-4B22-44C4-A377-30C0D0B55090}" presName="sp" presStyleCnt="0"/>
      <dgm:spPr/>
    </dgm:pt>
    <dgm:pt modelId="{B97EF8ED-7D4E-4F69-B77F-1807BDB54D64}" type="pres">
      <dgm:prSet presAssocID="{240BFB41-44FC-44AE-A7AB-2AE99099CE2C}" presName="linNode" presStyleCnt="0"/>
      <dgm:spPr/>
    </dgm:pt>
    <dgm:pt modelId="{91A934A9-FDF5-4045-83A3-BCA351CF88B6}" type="pres">
      <dgm:prSet presAssocID="{240BFB41-44FC-44AE-A7AB-2AE99099CE2C}" presName="parentText" presStyleLbl="node1" presStyleIdx="1" presStyleCnt="3">
        <dgm:presLayoutVars>
          <dgm:chMax val="1"/>
          <dgm:bulletEnabled val="1"/>
        </dgm:presLayoutVars>
      </dgm:prSet>
      <dgm:spPr/>
    </dgm:pt>
    <dgm:pt modelId="{593BE07B-871E-4791-939B-663439660092}" type="pres">
      <dgm:prSet presAssocID="{240BFB41-44FC-44AE-A7AB-2AE99099CE2C}" presName="descendantText" presStyleLbl="alignAccFollowNode1" presStyleIdx="1" presStyleCnt="3">
        <dgm:presLayoutVars>
          <dgm:bulletEnabled val="1"/>
        </dgm:presLayoutVars>
      </dgm:prSet>
      <dgm:spPr/>
    </dgm:pt>
    <dgm:pt modelId="{B64D2349-8EC7-41D6-99D3-F824B543C15E}" type="pres">
      <dgm:prSet presAssocID="{92F32057-D215-4952-8638-0445E3D99A75}" presName="sp" presStyleCnt="0"/>
      <dgm:spPr/>
    </dgm:pt>
    <dgm:pt modelId="{A7ED2F1B-99F5-45CF-84EF-324CF1E2173C}" type="pres">
      <dgm:prSet presAssocID="{F107C6F8-A5FC-448B-AED9-7D3FAE7805B2}" presName="linNode" presStyleCnt="0"/>
      <dgm:spPr/>
    </dgm:pt>
    <dgm:pt modelId="{E474AF94-E44E-408A-B600-9A5C80CF9908}" type="pres">
      <dgm:prSet presAssocID="{F107C6F8-A5FC-448B-AED9-7D3FAE7805B2}" presName="parentText" presStyleLbl="node1" presStyleIdx="2" presStyleCnt="3">
        <dgm:presLayoutVars>
          <dgm:chMax val="1"/>
          <dgm:bulletEnabled val="1"/>
        </dgm:presLayoutVars>
      </dgm:prSet>
      <dgm:spPr/>
    </dgm:pt>
    <dgm:pt modelId="{F187B530-A9ED-4663-90B3-33A9417528A9}" type="pres">
      <dgm:prSet presAssocID="{F107C6F8-A5FC-448B-AED9-7D3FAE7805B2}" presName="descendantText" presStyleLbl="alignAccFollowNode1" presStyleIdx="2" presStyleCnt="3">
        <dgm:presLayoutVars>
          <dgm:bulletEnabled val="1"/>
        </dgm:presLayoutVars>
      </dgm:prSet>
      <dgm:spPr/>
    </dgm:pt>
  </dgm:ptLst>
  <dgm:cxnLst>
    <dgm:cxn modelId="{93316A0A-7D16-45BD-9AA0-4F0EFE916930}" type="presOf" srcId="{82DE8886-2DD3-4EDA-B123-1B39FEEED9BB}" destId="{F187B530-A9ED-4663-90B3-33A9417528A9}" srcOrd="0" destOrd="1" presId="urn:microsoft.com/office/officeart/2005/8/layout/vList5"/>
    <dgm:cxn modelId="{72220D16-EB49-436E-AAE7-64EC03974326}" srcId="{F107C6F8-A5FC-448B-AED9-7D3FAE7805B2}" destId="{82DE8886-2DD3-4EDA-B123-1B39FEEED9BB}" srcOrd="1" destOrd="0" parTransId="{4A0F4897-387B-439D-9CBD-B45DDA2C8E52}" sibTransId="{FB4B7D93-6B10-4C7D-8510-7D18FB690C05}"/>
    <dgm:cxn modelId="{44B1AA31-F44F-4D56-A498-801AF0584912}" type="presOf" srcId="{240BFB41-44FC-44AE-A7AB-2AE99099CE2C}" destId="{91A934A9-FDF5-4045-83A3-BCA351CF88B6}" srcOrd="0" destOrd="0" presId="urn:microsoft.com/office/officeart/2005/8/layout/vList5"/>
    <dgm:cxn modelId="{42046139-633E-489B-90D4-36F0CB270486}" type="presOf" srcId="{8C06C4A0-ED72-44C0-8582-3238360D50C8}" destId="{4BCE3027-4892-4F8E-A420-CEADF07B2ACD}" srcOrd="0" destOrd="1" presId="urn:microsoft.com/office/officeart/2005/8/layout/vList5"/>
    <dgm:cxn modelId="{33464E3C-22B7-4C5B-8ACF-0A728F24004F}" srcId="{53DDE2C6-F09F-4C19-B42E-ECCEDFC3FFF0}" destId="{1ED558E0-E1AF-4F3C-86F3-35B099F071C2}" srcOrd="0" destOrd="0" parTransId="{FB2B9D33-9BAF-4303-ADC4-1968AFD1707E}" sibTransId="{D3ABFDAA-62EA-4860-B015-27FB2E76580C}"/>
    <dgm:cxn modelId="{D2714862-AA17-4DF7-92DF-BA54E00CEC59}" type="presOf" srcId="{F107C6F8-A5FC-448B-AED9-7D3FAE7805B2}" destId="{E474AF94-E44E-408A-B600-9A5C80CF9908}" srcOrd="0" destOrd="0" presId="urn:microsoft.com/office/officeart/2005/8/layout/vList5"/>
    <dgm:cxn modelId="{708D6566-E716-4D6D-BEBB-DA398DCC6CB6}" type="presOf" srcId="{2C070D81-DB46-40E4-85F2-0A0C380A4FD8}" destId="{30EB0F1B-1594-41FB-9C83-039CA9786806}" srcOrd="0" destOrd="0" presId="urn:microsoft.com/office/officeart/2005/8/layout/vList5"/>
    <dgm:cxn modelId="{D4F44768-055F-459A-9DE7-8DF1E51E85AF}" type="presOf" srcId="{1ED558E0-E1AF-4F3C-86F3-35B099F071C2}" destId="{4BCE3027-4892-4F8E-A420-CEADF07B2ACD}" srcOrd="0" destOrd="0" presId="urn:microsoft.com/office/officeart/2005/8/layout/vList5"/>
    <dgm:cxn modelId="{C74F3F69-45E2-46C5-B29C-E2D79A1F4B47}" srcId="{240BFB41-44FC-44AE-A7AB-2AE99099CE2C}" destId="{E7978D5F-0586-4610-9B31-2B09715BD9F7}" srcOrd="0" destOrd="0" parTransId="{B8097697-457B-4FD6-85A6-5C3450C92994}" sibTransId="{527D6249-4EE2-461B-BEF3-BB0639C53D71}"/>
    <dgm:cxn modelId="{D04EF975-C90B-4EB0-B613-0673891A9A38}" type="presOf" srcId="{AE13F0BC-E38D-49E6-BC58-6098ADDB8C13}" destId="{F187B530-A9ED-4663-90B3-33A9417528A9}" srcOrd="0" destOrd="0" presId="urn:microsoft.com/office/officeart/2005/8/layout/vList5"/>
    <dgm:cxn modelId="{F48DE076-0663-4693-87DA-CDA7FBA5588B}" srcId="{240BFB41-44FC-44AE-A7AB-2AE99099CE2C}" destId="{7D252D1D-55DB-4189-9DC7-9D1E9734CDE8}" srcOrd="1" destOrd="0" parTransId="{26374A45-A0B5-4629-B5A8-ED3F8C584B6B}" sibTransId="{BE73AB03-3F86-4401-9C7F-373EB5B50AC3}"/>
    <dgm:cxn modelId="{FA325F7A-84AA-4883-A17C-C38833665E4A}" srcId="{53DDE2C6-F09F-4C19-B42E-ECCEDFC3FFF0}" destId="{8C06C4A0-ED72-44C0-8582-3238360D50C8}" srcOrd="1" destOrd="0" parTransId="{74AB67BF-4B35-4259-BF43-1EA2F3B78BE6}" sibTransId="{469627EC-AB99-478B-8FA4-EB0D2EA25BB9}"/>
    <dgm:cxn modelId="{5495A05A-6CDB-434F-8D43-780D01E8C0EA}" srcId="{F107C6F8-A5FC-448B-AED9-7D3FAE7805B2}" destId="{AE13F0BC-E38D-49E6-BC58-6098ADDB8C13}" srcOrd="0" destOrd="0" parTransId="{88F750E0-B383-470B-8EB9-2EC373158EA6}" sibTransId="{A1F3C91D-EE66-46DA-A257-4EF43502812B}"/>
    <dgm:cxn modelId="{37A65D80-F3BE-4592-8991-594E3C405978}" srcId="{2C070D81-DB46-40E4-85F2-0A0C380A4FD8}" destId="{240BFB41-44FC-44AE-A7AB-2AE99099CE2C}" srcOrd="1" destOrd="0" parTransId="{39E5CDA3-6B4D-4C24-8C3E-0870D52E31B9}" sibTransId="{92F32057-D215-4952-8638-0445E3D99A75}"/>
    <dgm:cxn modelId="{A7E37087-A85A-461F-93C7-28AB0CBE4A39}" type="presOf" srcId="{E7978D5F-0586-4610-9B31-2B09715BD9F7}" destId="{593BE07B-871E-4791-939B-663439660092}" srcOrd="0" destOrd="0" presId="urn:microsoft.com/office/officeart/2005/8/layout/vList5"/>
    <dgm:cxn modelId="{FA69F89A-E4CC-4D19-82DD-31800404421C}" type="presOf" srcId="{53DDE2C6-F09F-4C19-B42E-ECCEDFC3FFF0}" destId="{F46616A6-2B81-4A46-897B-FE4C5D76CAB1}" srcOrd="0" destOrd="0" presId="urn:microsoft.com/office/officeart/2005/8/layout/vList5"/>
    <dgm:cxn modelId="{35A8E5A7-E194-4DAD-937C-56BA78E5A5E9}" srcId="{2C070D81-DB46-40E4-85F2-0A0C380A4FD8}" destId="{53DDE2C6-F09F-4C19-B42E-ECCEDFC3FFF0}" srcOrd="0" destOrd="0" parTransId="{C4D1AC40-9C6D-4870-A7FD-A6450CEC8EA8}" sibTransId="{94F54D01-4B22-44C4-A377-30C0D0B55090}"/>
    <dgm:cxn modelId="{511802AE-528E-4968-9F6A-831BF603A99F}" srcId="{2C070D81-DB46-40E4-85F2-0A0C380A4FD8}" destId="{F107C6F8-A5FC-448B-AED9-7D3FAE7805B2}" srcOrd="2" destOrd="0" parTransId="{3C712534-A4DC-47F7-B1E9-039B45F1F38A}" sibTransId="{33B33B96-0275-4D0B-A411-174D0FF07808}"/>
    <dgm:cxn modelId="{5BEAB9AE-FDA1-4C7D-B342-7DA918C1A651}" type="presOf" srcId="{7D252D1D-55DB-4189-9DC7-9D1E9734CDE8}" destId="{593BE07B-871E-4791-939B-663439660092}" srcOrd="0" destOrd="1" presId="urn:microsoft.com/office/officeart/2005/8/layout/vList5"/>
    <dgm:cxn modelId="{B34E40B2-E8A5-4AE1-BC53-B1EE7BCA687F}" type="presParOf" srcId="{30EB0F1B-1594-41FB-9C83-039CA9786806}" destId="{729D8867-8385-49F9-896B-693D356CBBA5}" srcOrd="0" destOrd="0" presId="urn:microsoft.com/office/officeart/2005/8/layout/vList5"/>
    <dgm:cxn modelId="{B2ECE52F-EB4A-4E55-9383-205A9B7C3997}" type="presParOf" srcId="{729D8867-8385-49F9-896B-693D356CBBA5}" destId="{F46616A6-2B81-4A46-897B-FE4C5D76CAB1}" srcOrd="0" destOrd="0" presId="urn:microsoft.com/office/officeart/2005/8/layout/vList5"/>
    <dgm:cxn modelId="{628C9894-D460-4E98-A1F2-1A692897636E}" type="presParOf" srcId="{729D8867-8385-49F9-896B-693D356CBBA5}" destId="{4BCE3027-4892-4F8E-A420-CEADF07B2ACD}" srcOrd="1" destOrd="0" presId="urn:microsoft.com/office/officeart/2005/8/layout/vList5"/>
    <dgm:cxn modelId="{D0B0F8E2-94DE-43DE-9677-C7EC7FCF7701}" type="presParOf" srcId="{30EB0F1B-1594-41FB-9C83-039CA9786806}" destId="{1184B6D3-F173-44C2-8871-E9DD12B97956}" srcOrd="1" destOrd="0" presId="urn:microsoft.com/office/officeart/2005/8/layout/vList5"/>
    <dgm:cxn modelId="{EBA99716-DFA5-4E9C-BDB6-95ADCBFE6647}" type="presParOf" srcId="{30EB0F1B-1594-41FB-9C83-039CA9786806}" destId="{B97EF8ED-7D4E-4F69-B77F-1807BDB54D64}" srcOrd="2" destOrd="0" presId="urn:microsoft.com/office/officeart/2005/8/layout/vList5"/>
    <dgm:cxn modelId="{3000207B-2E1F-4C83-9E05-4D979C63665D}" type="presParOf" srcId="{B97EF8ED-7D4E-4F69-B77F-1807BDB54D64}" destId="{91A934A9-FDF5-4045-83A3-BCA351CF88B6}" srcOrd="0" destOrd="0" presId="urn:microsoft.com/office/officeart/2005/8/layout/vList5"/>
    <dgm:cxn modelId="{2F5DE97A-4DA1-405B-AE41-36A237938956}" type="presParOf" srcId="{B97EF8ED-7D4E-4F69-B77F-1807BDB54D64}" destId="{593BE07B-871E-4791-939B-663439660092}" srcOrd="1" destOrd="0" presId="urn:microsoft.com/office/officeart/2005/8/layout/vList5"/>
    <dgm:cxn modelId="{283CFB13-C2B2-4BC9-B0CA-C940F863BC74}" type="presParOf" srcId="{30EB0F1B-1594-41FB-9C83-039CA9786806}" destId="{B64D2349-8EC7-41D6-99D3-F824B543C15E}" srcOrd="3" destOrd="0" presId="urn:microsoft.com/office/officeart/2005/8/layout/vList5"/>
    <dgm:cxn modelId="{B2B0FA52-EFAF-4B39-81B8-EBA082107A44}" type="presParOf" srcId="{30EB0F1B-1594-41FB-9C83-039CA9786806}" destId="{A7ED2F1B-99F5-45CF-84EF-324CF1E2173C}" srcOrd="4" destOrd="0" presId="urn:microsoft.com/office/officeart/2005/8/layout/vList5"/>
    <dgm:cxn modelId="{D8B69BC7-5AB0-41A1-8474-FAA7848F412B}" type="presParOf" srcId="{A7ED2F1B-99F5-45CF-84EF-324CF1E2173C}" destId="{E474AF94-E44E-408A-B600-9A5C80CF9908}" srcOrd="0" destOrd="0" presId="urn:microsoft.com/office/officeart/2005/8/layout/vList5"/>
    <dgm:cxn modelId="{5E1652A8-D1E1-450F-B6D4-F7A4EF1F8F78}" type="presParOf" srcId="{A7ED2F1B-99F5-45CF-84EF-324CF1E2173C}" destId="{F187B530-A9ED-4663-90B3-33A9417528A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CE3027-4892-4F8E-A420-CEADF07B2ACD}">
      <dsp:nvSpPr>
        <dsp:cNvPr id="0" name=""/>
        <dsp:cNvSpPr/>
      </dsp:nvSpPr>
      <dsp:spPr>
        <a:xfrm rot="5400000">
          <a:off x="5191809" y="-2071803"/>
          <a:ext cx="948418" cy="533272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The data was collected from</a:t>
          </a:r>
          <a:r>
            <a:rPr lang="en-US" sz="1300" u="sng" kern="1200" dirty="0"/>
            <a:t> </a:t>
          </a:r>
          <a:r>
            <a:rPr lang="en-US" sz="1300" u="sng" kern="1200" dirty="0">
              <a:hlinkClick xmlns:r="http://schemas.openxmlformats.org/officeDocument/2006/relationships" r:id="rId1">
                <a:extLst>
                  <a:ext uri="{A12FA001-AC4F-418D-AE19-62706E023703}">
                    <ahyp:hlinkClr xmlns:ahyp="http://schemas.microsoft.com/office/drawing/2018/hyperlinkcolor" val="tx"/>
                  </a:ext>
                </a:extLst>
              </a:hlinkClick>
            </a:rPr>
            <a:t>NSW Department of Family and Community Service </a:t>
          </a:r>
          <a:r>
            <a:rPr lang="en-US" sz="1300" kern="1200" dirty="0"/>
            <a:t> website. </a:t>
          </a:r>
          <a:endParaRPr lang="en-AU" sz="1300" kern="1200" dirty="0"/>
        </a:p>
        <a:p>
          <a:pPr marL="114300" lvl="1" indent="-114300" algn="l" defTabSz="577850">
            <a:lnSpc>
              <a:spcPct val="90000"/>
            </a:lnSpc>
            <a:spcBef>
              <a:spcPct val="0"/>
            </a:spcBef>
            <a:spcAft>
              <a:spcPct val="15000"/>
            </a:spcAft>
            <a:buChar char="•"/>
          </a:pPr>
          <a:r>
            <a:rPr lang="en-US" sz="1300" kern="1200" dirty="0"/>
            <a:t>Rent data used includes June 2021 quarter and for the sales data, the data includes March 2021 quarter(NSW Government, 2021).</a:t>
          </a:r>
          <a:endParaRPr lang="en-AU" sz="1300" kern="1200" dirty="0"/>
        </a:p>
      </dsp:txBody>
      <dsp:txXfrm rot="-5400000">
        <a:off x="2999657" y="166647"/>
        <a:ext cx="5286425" cy="855822"/>
      </dsp:txXfrm>
    </dsp:sp>
    <dsp:sp modelId="{F46616A6-2B81-4A46-897B-FE4C5D76CAB1}">
      <dsp:nvSpPr>
        <dsp:cNvPr id="0" name=""/>
        <dsp:cNvSpPr/>
      </dsp:nvSpPr>
      <dsp:spPr>
        <a:xfrm>
          <a:off x="0" y="1796"/>
          <a:ext cx="2999657" cy="118552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j-lt"/>
            </a:rPr>
            <a:t>Rent and Sales data</a:t>
          </a:r>
          <a:endParaRPr lang="en-AU" sz="2400" kern="1200" dirty="0">
            <a:latin typeface="+mj-lt"/>
          </a:endParaRPr>
        </a:p>
      </dsp:txBody>
      <dsp:txXfrm>
        <a:off x="57872" y="59668"/>
        <a:ext cx="2883913" cy="1069779"/>
      </dsp:txXfrm>
    </dsp:sp>
    <dsp:sp modelId="{593BE07B-871E-4791-939B-663439660092}">
      <dsp:nvSpPr>
        <dsp:cNvPr id="0" name=""/>
        <dsp:cNvSpPr/>
      </dsp:nvSpPr>
      <dsp:spPr>
        <a:xfrm rot="5400000">
          <a:off x="5191809" y="-827003"/>
          <a:ext cx="948418" cy="533272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mn-lt"/>
            </a:rPr>
            <a:t>The data was collected from the </a:t>
          </a:r>
          <a:r>
            <a:rPr lang="en-US" sz="1400" kern="1200" dirty="0">
              <a:solidFill>
                <a:srgbClr val="001633">
                  <a:hueOff val="0"/>
                  <a:satOff val="0"/>
                  <a:lumOff val="0"/>
                  <a:alphaOff val="0"/>
                </a:srgbClr>
              </a:solidFill>
              <a:latin typeface="+mn-lt"/>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Australian Bureau of Statistics Census</a:t>
          </a:r>
          <a:r>
            <a:rPr lang="en-US" sz="1400" kern="1200" dirty="0">
              <a:solidFill>
                <a:srgbClr val="001633">
                  <a:hueOff val="0"/>
                  <a:satOff val="0"/>
                  <a:lumOff val="0"/>
                  <a:alphaOff val="0"/>
                </a:srgbClr>
              </a:solidFill>
              <a:latin typeface="+mn-lt"/>
              <a:ea typeface="+mn-ea"/>
              <a:cs typeface="+mn-cs"/>
            </a:rPr>
            <a:t>.</a:t>
          </a:r>
          <a:endParaRPr lang="en-AU" sz="1400" kern="1200" dirty="0">
            <a:solidFill>
              <a:srgbClr val="001633">
                <a:hueOff val="0"/>
                <a:satOff val="0"/>
                <a:lumOff val="0"/>
                <a:alphaOff val="0"/>
              </a:srgbClr>
            </a:solidFill>
            <a:latin typeface="+mn-lt"/>
            <a:ea typeface="+mn-ea"/>
            <a:cs typeface="+mn-cs"/>
          </a:endParaRPr>
        </a:p>
        <a:p>
          <a:pPr marL="114300" lvl="1" indent="-114300" algn="l" defTabSz="622300">
            <a:lnSpc>
              <a:spcPct val="90000"/>
            </a:lnSpc>
            <a:spcBef>
              <a:spcPct val="0"/>
            </a:spcBef>
            <a:spcAft>
              <a:spcPct val="15000"/>
            </a:spcAft>
            <a:buChar char="•"/>
          </a:pPr>
          <a:r>
            <a:rPr lang="en-US" sz="1400" kern="1200" dirty="0">
              <a:latin typeface="+mn-lt"/>
            </a:rPr>
            <a:t>Since the census data for year 2021 was not available, we used the data from 2017-2018(Australian Bureau of Statistics, 2020).</a:t>
          </a:r>
          <a:endParaRPr lang="en-AU" sz="1400" kern="1200" dirty="0">
            <a:latin typeface="+mn-lt"/>
          </a:endParaRPr>
        </a:p>
      </dsp:txBody>
      <dsp:txXfrm rot="-5400000">
        <a:off x="2999657" y="1411447"/>
        <a:ext cx="5286425" cy="855822"/>
      </dsp:txXfrm>
    </dsp:sp>
    <dsp:sp modelId="{91A934A9-FDF5-4045-83A3-BCA351CF88B6}">
      <dsp:nvSpPr>
        <dsp:cNvPr id="0" name=""/>
        <dsp:cNvSpPr/>
      </dsp:nvSpPr>
      <dsp:spPr>
        <a:xfrm>
          <a:off x="0" y="1246596"/>
          <a:ext cx="2999657" cy="118552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j-lt"/>
            </a:rPr>
            <a:t>Income data</a:t>
          </a:r>
          <a:endParaRPr lang="en-AU" sz="2400" kern="1200" dirty="0">
            <a:latin typeface="+mj-lt"/>
          </a:endParaRPr>
        </a:p>
      </dsp:txBody>
      <dsp:txXfrm>
        <a:off x="57872" y="1304468"/>
        <a:ext cx="2883913" cy="1069779"/>
      </dsp:txXfrm>
    </dsp:sp>
    <dsp:sp modelId="{F187B530-A9ED-4663-90B3-33A9417528A9}">
      <dsp:nvSpPr>
        <dsp:cNvPr id="0" name=""/>
        <dsp:cNvSpPr/>
      </dsp:nvSpPr>
      <dsp:spPr>
        <a:xfrm rot="5400000">
          <a:off x="5191809" y="417795"/>
          <a:ext cx="948418" cy="533272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mn-lt"/>
            </a:rPr>
            <a:t>The data was obtained from th</a:t>
          </a:r>
          <a:r>
            <a:rPr lang="en-US" sz="1400" kern="1200" dirty="0">
              <a:solidFill>
                <a:srgbClr val="001633">
                  <a:hueOff val="0"/>
                  <a:satOff val="0"/>
                  <a:lumOff val="0"/>
                  <a:alphaOff val="0"/>
                </a:srgbClr>
              </a:solidFill>
              <a:latin typeface="+mn-lt"/>
              <a:ea typeface="+mn-ea"/>
              <a:cs typeface="+mn-cs"/>
            </a:rPr>
            <a:t>e </a:t>
          </a:r>
          <a:r>
            <a:rPr lang="en-US" sz="1400" kern="1200" dirty="0">
              <a:solidFill>
                <a:srgbClr val="001633">
                  <a:hueOff val="0"/>
                  <a:satOff val="0"/>
                  <a:lumOff val="0"/>
                  <a:alphaOff val="0"/>
                </a:srgbClr>
              </a:solidFill>
              <a:latin typeface="+mn-lt"/>
              <a:ea typeface="+mn-ea"/>
              <a:cs typeface="+mn-cs"/>
              <a:hlinkClick xmlns:r="http://schemas.openxmlformats.org/officeDocument/2006/relationships" r:id="rId3">
                <a:extLst>
                  <a:ext uri="{A12FA001-AC4F-418D-AE19-62706E023703}">
                    <ahyp:hlinkClr xmlns:ahyp="http://schemas.microsoft.com/office/drawing/2018/hyperlinkcolor" val="tx"/>
                  </a:ext>
                </a:extLst>
              </a:hlinkClick>
            </a:rPr>
            <a:t>NSW Bureau of Crime Statistics and Research</a:t>
          </a:r>
          <a:r>
            <a:rPr lang="en-US" sz="1400" kern="1200" dirty="0">
              <a:solidFill>
                <a:srgbClr val="001633">
                  <a:hueOff val="0"/>
                  <a:satOff val="0"/>
                  <a:lumOff val="0"/>
                  <a:alphaOff val="0"/>
                </a:srgbClr>
              </a:solidFill>
              <a:latin typeface="+mn-lt"/>
              <a:ea typeface="+mn-ea"/>
              <a:cs typeface="+mn-cs"/>
            </a:rPr>
            <a:t> (NSW </a:t>
          </a:r>
          <a:r>
            <a:rPr lang="en-US" sz="1400" u="sng" kern="1200" dirty="0">
              <a:latin typeface="+mn-lt"/>
            </a:rPr>
            <a:t>Bureau of Crime Statistics &amp; Research,2021)</a:t>
          </a:r>
          <a:endParaRPr lang="en-AU" sz="1400" kern="1200" dirty="0">
            <a:latin typeface="+mn-lt"/>
          </a:endParaRPr>
        </a:p>
        <a:p>
          <a:pPr marL="114300" lvl="1" indent="-114300" algn="l" defTabSz="622300">
            <a:lnSpc>
              <a:spcPct val="90000"/>
            </a:lnSpc>
            <a:spcBef>
              <a:spcPct val="0"/>
            </a:spcBef>
            <a:spcAft>
              <a:spcPct val="15000"/>
            </a:spcAft>
            <a:buChar char="•"/>
          </a:pPr>
          <a:r>
            <a:rPr lang="en-US" sz="1400" kern="1200" dirty="0">
              <a:latin typeface="+mn-lt"/>
            </a:rPr>
            <a:t>Crime data used is from January 2021 till June 2021</a:t>
          </a:r>
          <a:endParaRPr lang="en-AU" sz="1400" kern="1200" dirty="0">
            <a:latin typeface="+mn-lt"/>
          </a:endParaRPr>
        </a:p>
      </dsp:txBody>
      <dsp:txXfrm rot="-5400000">
        <a:off x="2999657" y="2656245"/>
        <a:ext cx="5286425" cy="855822"/>
      </dsp:txXfrm>
    </dsp:sp>
    <dsp:sp modelId="{E474AF94-E44E-408A-B600-9A5C80CF9908}">
      <dsp:nvSpPr>
        <dsp:cNvPr id="0" name=""/>
        <dsp:cNvSpPr/>
      </dsp:nvSpPr>
      <dsp:spPr>
        <a:xfrm>
          <a:off x="0" y="2491396"/>
          <a:ext cx="2999657" cy="118552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j-lt"/>
            </a:rPr>
            <a:t>Crime data </a:t>
          </a:r>
          <a:endParaRPr lang="en-AU" sz="2400" kern="1200" dirty="0">
            <a:latin typeface="+mj-lt"/>
          </a:endParaRPr>
        </a:p>
      </dsp:txBody>
      <dsp:txXfrm>
        <a:off x="57872" y="2549268"/>
        <a:ext cx="2883913" cy="106977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188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7823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9179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538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21631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86044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2721768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9" r:id="rId5"/>
    <p:sldLayoutId id="2147483684" r:id="rId6"/>
    <p:sldLayoutId id="214748368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myedmondsnews.com/2018/03/single-family-home-prices-continue-to-rise-with-snohomish-county-at-record-high/" TargetMode="External"/><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abs.gov.au/statistics/labour/earnings-and-work-hours/personal-income-australia/latest-release#data-download" TargetMode="External"/><Relationship Id="rId2" Type="http://schemas.openxmlformats.org/officeDocument/2006/relationships/hyperlink" Target="https://www.facs.nsw.gov.au/resources/statistics/rent-and-sales/dashboard" TargetMode="External"/><Relationship Id="rId1" Type="http://schemas.openxmlformats.org/officeDocument/2006/relationships/slideLayout" Target="../slideLayouts/slideLayout2.xml"/><Relationship Id="rId4" Type="http://schemas.openxmlformats.org/officeDocument/2006/relationships/hyperlink" Target="https://www.bocsar.nsw.gov.au/"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025719" y="0"/>
            <a:ext cx="6657999" cy="115595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COMP6200 : Data Science</a:t>
            </a:r>
            <a:endParaRPr dirty="0"/>
          </a:p>
        </p:txBody>
      </p:sp>
      <p:sp>
        <p:nvSpPr>
          <p:cNvPr id="163" name="Google Shape;163;p38"/>
          <p:cNvSpPr txBox="1">
            <a:spLocks noGrp="1"/>
          </p:cNvSpPr>
          <p:nvPr>
            <p:ph type="subTitle" idx="1"/>
          </p:nvPr>
        </p:nvSpPr>
        <p:spPr>
          <a:xfrm>
            <a:off x="2044200" y="3378646"/>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SUBMITTED BY:</a:t>
            </a:r>
          </a:p>
          <a:p>
            <a:pPr marL="0" lvl="0" indent="0" algn="ctr" rtl="0">
              <a:spcBef>
                <a:spcPts val="0"/>
              </a:spcBef>
              <a:spcAft>
                <a:spcPts val="0"/>
              </a:spcAft>
              <a:buNone/>
            </a:pPr>
            <a:r>
              <a:rPr lang="en" dirty="0"/>
              <a:t>Aarushi Chaudhary - 46113908</a:t>
            </a:r>
          </a:p>
          <a:p>
            <a:pPr marL="0" lvl="0" indent="0" algn="ctr" rtl="0">
              <a:spcBef>
                <a:spcPts val="0"/>
              </a:spcBef>
              <a:spcAft>
                <a:spcPts val="0"/>
              </a:spcAft>
              <a:buNone/>
            </a:pPr>
            <a:r>
              <a:rPr lang="en" dirty="0"/>
              <a:t>Ameer Ali Mavani - 46812342</a:t>
            </a:r>
          </a:p>
          <a:p>
            <a:pPr marL="0" lvl="0" indent="0" algn="ctr" rtl="0">
              <a:spcBef>
                <a:spcPts val="0"/>
              </a:spcBef>
              <a:spcAft>
                <a:spcPts val="0"/>
              </a:spcAft>
              <a:buNone/>
            </a:pPr>
            <a:r>
              <a:rPr lang="en" dirty="0"/>
              <a:t>Arnav Bajaj - 46806423</a:t>
            </a:r>
          </a:p>
          <a:p>
            <a:pPr marL="0" lvl="0" indent="0" algn="ctr" rtl="0">
              <a:spcBef>
                <a:spcPts val="0"/>
              </a:spcBef>
              <a:spcAft>
                <a:spcPts val="0"/>
              </a:spcAft>
              <a:buNone/>
            </a:pPr>
            <a:r>
              <a:rPr lang="en" dirty="0"/>
              <a:t>Kaveri Bhatia Chanana - 46282920</a:t>
            </a:r>
          </a:p>
          <a:p>
            <a:pPr marL="0" lvl="0" indent="0" algn="ctr" rtl="0">
              <a:spcBef>
                <a:spcPts val="0"/>
              </a:spcBef>
              <a:spcAft>
                <a:spcPts val="0"/>
              </a:spcAft>
              <a:buNone/>
            </a:pPr>
            <a:endParaRPr lang="en" dirty="0"/>
          </a:p>
          <a:p>
            <a:pPr marL="0" lvl="0" indent="0" algn="ctr" rtl="0">
              <a:spcBef>
                <a:spcPts val="0"/>
              </a:spcBef>
              <a:spcAft>
                <a:spcPts val="0"/>
              </a:spcAft>
              <a:buNone/>
            </a:pPr>
            <a:endParaRPr dirty="0"/>
          </a:p>
        </p:txBody>
      </p:sp>
      <p:sp>
        <p:nvSpPr>
          <p:cNvPr id="164" name="Google Shape;164;p38"/>
          <p:cNvSpPr txBox="1">
            <a:spLocks noGrp="1"/>
          </p:cNvSpPr>
          <p:nvPr>
            <p:ph type="ctrTitle"/>
          </p:nvPr>
        </p:nvSpPr>
        <p:spPr>
          <a:xfrm>
            <a:off x="2492925" y="2330348"/>
            <a:ext cx="4158150" cy="754915"/>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GROUP 5 PROJECT REPORT</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170;p39">
            <a:extLst>
              <a:ext uri="{FF2B5EF4-FFF2-40B4-BE49-F238E27FC236}">
                <a16:creationId xmlns:a16="http://schemas.microsoft.com/office/drawing/2014/main" id="{991A4F46-0658-4CBB-851C-9D70136353BF}"/>
              </a:ext>
            </a:extLst>
          </p:cNvPr>
          <p:cNvSpPr txBox="1">
            <a:spLocks/>
          </p:cNvSpPr>
          <p:nvPr/>
        </p:nvSpPr>
        <p:spPr>
          <a:xfrm>
            <a:off x="949518" y="1242093"/>
            <a:ext cx="7092563" cy="1002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Montserrat ExtraBold"/>
              <a:buNone/>
              <a:defRPr sz="36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US" sz="2000" b="0" dirty="0">
                <a:solidFill>
                  <a:schemeClr val="accent1"/>
                </a:solidFill>
                <a:latin typeface="Montserrat ExtraBold" panose="00000900000000000000" pitchFamily="2" charset="0"/>
              </a:rPr>
              <a:t>DATA ANALYSIS ON HOUSE SALES AND RENT DATA IN NEW SOUTH WALES,</a:t>
            </a:r>
            <a:r>
              <a:rPr lang="en-US" sz="2000" dirty="0">
                <a:latin typeface="Montserrat ExtraBold" panose="00000900000000000000" pitchFamily="2" charset="0"/>
              </a:rPr>
              <a:t> </a:t>
            </a:r>
            <a:r>
              <a:rPr lang="en-US" sz="2000" b="0" dirty="0">
                <a:solidFill>
                  <a:schemeClr val="accent1"/>
                </a:solidFill>
                <a:latin typeface="Montserrat ExtraBold" panose="00000900000000000000" pitchFamily="2" charset="0"/>
                <a:sym typeface="Montserrat"/>
              </a:rPr>
              <a:t>AUSTRALIA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4B54E-B571-914E-B458-F3665C5EEFCA}"/>
              </a:ext>
            </a:extLst>
          </p:cNvPr>
          <p:cNvSpPr>
            <a:spLocks noGrp="1"/>
          </p:cNvSpPr>
          <p:nvPr>
            <p:ph type="title"/>
          </p:nvPr>
        </p:nvSpPr>
        <p:spPr>
          <a:xfrm>
            <a:off x="532571" y="1184797"/>
            <a:ext cx="2390100" cy="548400"/>
          </a:xfrm>
        </p:spPr>
        <p:txBody>
          <a:bodyPr/>
          <a:lstStyle/>
          <a:p>
            <a:r>
              <a:rPr lang="en-US" dirty="0"/>
              <a:t>Income Data</a:t>
            </a:r>
          </a:p>
        </p:txBody>
      </p:sp>
      <p:sp>
        <p:nvSpPr>
          <p:cNvPr id="3" name="Subtitle 2">
            <a:extLst>
              <a:ext uri="{FF2B5EF4-FFF2-40B4-BE49-F238E27FC236}">
                <a16:creationId xmlns:a16="http://schemas.microsoft.com/office/drawing/2014/main" id="{A37C9F46-B115-0D47-A53B-EE97FAB3B51E}"/>
              </a:ext>
            </a:extLst>
          </p:cNvPr>
          <p:cNvSpPr>
            <a:spLocks noGrp="1"/>
          </p:cNvSpPr>
          <p:nvPr>
            <p:ph type="subTitle" idx="1"/>
          </p:nvPr>
        </p:nvSpPr>
        <p:spPr>
          <a:xfrm>
            <a:off x="309706" y="1737018"/>
            <a:ext cx="2835830" cy="1761352"/>
          </a:xfrm>
        </p:spPr>
        <p:txBody>
          <a:bodyPr/>
          <a:lstStyle/>
          <a:p>
            <a:r>
              <a:rPr lang="en-US" dirty="0"/>
              <a:t>Income data represents number of earners with their total income in all LGA’s in NSW.</a:t>
            </a:r>
          </a:p>
        </p:txBody>
      </p:sp>
      <p:sp>
        <p:nvSpPr>
          <p:cNvPr id="4" name="Title 3">
            <a:extLst>
              <a:ext uri="{FF2B5EF4-FFF2-40B4-BE49-F238E27FC236}">
                <a16:creationId xmlns:a16="http://schemas.microsoft.com/office/drawing/2014/main" id="{F11EC659-7CA8-1348-9EA0-443E7846C9D6}"/>
              </a:ext>
            </a:extLst>
          </p:cNvPr>
          <p:cNvSpPr>
            <a:spLocks noGrp="1"/>
          </p:cNvSpPr>
          <p:nvPr>
            <p:ph type="title" idx="2"/>
          </p:nvPr>
        </p:nvSpPr>
        <p:spPr>
          <a:xfrm>
            <a:off x="4778679" y="1184797"/>
            <a:ext cx="2390100" cy="548400"/>
          </a:xfrm>
        </p:spPr>
        <p:txBody>
          <a:bodyPr/>
          <a:lstStyle/>
          <a:p>
            <a:r>
              <a:rPr lang="en-US" dirty="0"/>
              <a:t>Crime Data</a:t>
            </a:r>
          </a:p>
        </p:txBody>
      </p:sp>
      <p:sp>
        <p:nvSpPr>
          <p:cNvPr id="5" name="Subtitle 4">
            <a:extLst>
              <a:ext uri="{FF2B5EF4-FFF2-40B4-BE49-F238E27FC236}">
                <a16:creationId xmlns:a16="http://schemas.microsoft.com/office/drawing/2014/main" id="{D41406C9-0BF4-A548-A046-4C0C6ABCA440}"/>
              </a:ext>
            </a:extLst>
          </p:cNvPr>
          <p:cNvSpPr>
            <a:spLocks noGrp="1"/>
          </p:cNvSpPr>
          <p:nvPr>
            <p:ph type="subTitle" idx="3"/>
          </p:nvPr>
        </p:nvSpPr>
        <p:spPr>
          <a:xfrm>
            <a:off x="4091942" y="1746246"/>
            <a:ext cx="3813048" cy="1235100"/>
          </a:xfrm>
        </p:spPr>
        <p:txBody>
          <a:bodyPr/>
          <a:lstStyle/>
          <a:p>
            <a:r>
              <a:rPr lang="en-US" dirty="0"/>
              <a:t>Crime data consisted of crimes from Jan 1995 till present. But for this analysis crimes are considered from Jan to July 2021.</a:t>
            </a:r>
          </a:p>
        </p:txBody>
      </p:sp>
      <p:sp>
        <p:nvSpPr>
          <p:cNvPr id="6" name="Title 5">
            <a:extLst>
              <a:ext uri="{FF2B5EF4-FFF2-40B4-BE49-F238E27FC236}">
                <a16:creationId xmlns:a16="http://schemas.microsoft.com/office/drawing/2014/main" id="{C9112586-69EC-2643-AFEB-1AEE2664B4A8}"/>
              </a:ext>
            </a:extLst>
          </p:cNvPr>
          <p:cNvSpPr>
            <a:spLocks noGrp="1"/>
          </p:cNvSpPr>
          <p:nvPr>
            <p:ph type="title" idx="4"/>
          </p:nvPr>
        </p:nvSpPr>
        <p:spPr/>
        <p:txBody>
          <a:bodyPr/>
          <a:lstStyle/>
          <a:p>
            <a:r>
              <a:rPr lang="en-US" dirty="0"/>
              <a:t>Income and Crime Data</a:t>
            </a:r>
          </a:p>
        </p:txBody>
      </p:sp>
      <p:pic>
        <p:nvPicPr>
          <p:cNvPr id="3074" name="Picture 2" descr="Income Increase Concept with Upward Pile of Coins Stock Image - Image of  business, cubes: 101863141">
            <a:extLst>
              <a:ext uri="{FF2B5EF4-FFF2-40B4-BE49-F238E27FC236}">
                <a16:creationId xmlns:a16="http://schemas.microsoft.com/office/drawing/2014/main" id="{6794A9B5-53A4-7247-88CC-FB24DA6A40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67" b="9342"/>
          <a:stretch/>
        </p:blipFill>
        <p:spPr bwMode="auto">
          <a:xfrm>
            <a:off x="938500" y="3115572"/>
            <a:ext cx="1860358" cy="128656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rime in India: What explains the four-month delay in the release of the  national crime report?">
            <a:extLst>
              <a:ext uri="{FF2B5EF4-FFF2-40B4-BE49-F238E27FC236}">
                <a16:creationId xmlns:a16="http://schemas.microsoft.com/office/drawing/2014/main" id="{890E59CB-492F-6A47-B1F9-471843A87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814" y="3073676"/>
            <a:ext cx="1948070" cy="1370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637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47F118B-567B-EC45-AF71-CEA15C9D94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13" y="144712"/>
            <a:ext cx="8969072" cy="3311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05907C-371E-7C4C-B567-FDF6E3E058B3}"/>
              </a:ext>
            </a:extLst>
          </p:cNvPr>
          <p:cNvSpPr txBox="1"/>
          <p:nvPr/>
        </p:nvSpPr>
        <p:spPr>
          <a:xfrm>
            <a:off x="361785" y="3753016"/>
            <a:ext cx="8404528" cy="738664"/>
          </a:xfrm>
          <a:prstGeom prst="rect">
            <a:avLst/>
          </a:prstGeom>
          <a:noFill/>
        </p:spPr>
        <p:txBody>
          <a:bodyPr wrap="square" rtlCol="0">
            <a:spAutoFit/>
          </a:bodyPr>
          <a:lstStyle/>
          <a:p>
            <a:r>
              <a:rPr lang="en-US" dirty="0">
                <a:solidFill>
                  <a:schemeClr val="accent2">
                    <a:lumMod val="75000"/>
                  </a:schemeClr>
                </a:solidFill>
                <a:latin typeface="Montserrat"/>
                <a:sym typeface="Montserrat"/>
              </a:rPr>
              <a:t>The above bar graph depicts the average income across all LGA’s in NSW. So from the graph, </a:t>
            </a:r>
            <a:r>
              <a:rPr lang="en-US" dirty="0" err="1">
                <a:solidFill>
                  <a:schemeClr val="accent2">
                    <a:lumMod val="75000"/>
                  </a:schemeClr>
                </a:solidFill>
                <a:latin typeface="Montserrat"/>
                <a:sym typeface="Montserrat"/>
              </a:rPr>
              <a:t>Wollahra</a:t>
            </a:r>
            <a:r>
              <a:rPr lang="en-US" dirty="0">
                <a:solidFill>
                  <a:schemeClr val="accent2">
                    <a:lumMod val="75000"/>
                  </a:schemeClr>
                </a:solidFill>
                <a:latin typeface="Montserrat"/>
                <a:sym typeface="Montserrat"/>
              </a:rPr>
              <a:t>, North Sydney, and </a:t>
            </a:r>
            <a:r>
              <a:rPr lang="en-US" dirty="0" err="1">
                <a:solidFill>
                  <a:schemeClr val="accent2">
                    <a:lumMod val="75000"/>
                  </a:schemeClr>
                </a:solidFill>
                <a:latin typeface="Montserrat"/>
              </a:rPr>
              <a:t>Mosman</a:t>
            </a:r>
            <a:r>
              <a:rPr lang="en-US" dirty="0">
                <a:solidFill>
                  <a:schemeClr val="accent2">
                    <a:lumMod val="75000"/>
                  </a:schemeClr>
                </a:solidFill>
                <a:latin typeface="Montserrat"/>
              </a:rPr>
              <a:t> have the highest average annual income of around $70000.</a:t>
            </a:r>
            <a:r>
              <a:rPr lang="en-IN" dirty="0">
                <a:solidFill>
                  <a:schemeClr val="accent2">
                    <a:lumMod val="75000"/>
                  </a:schemeClr>
                </a:solidFill>
                <a:latin typeface="Montserrat"/>
              </a:rPr>
              <a:t> </a:t>
            </a:r>
            <a:r>
              <a:rPr lang="en-US" dirty="0">
                <a:solidFill>
                  <a:schemeClr val="accent2">
                    <a:lumMod val="75000"/>
                  </a:schemeClr>
                </a:solidFill>
                <a:latin typeface="Montserrat"/>
                <a:sym typeface="Montserrat"/>
              </a:rPr>
              <a:t>And the average income of NSW (depicted by the yellow line) is $48000</a:t>
            </a:r>
            <a:r>
              <a:rPr lang="en-US" dirty="0">
                <a:solidFill>
                  <a:schemeClr val="accent2">
                    <a:lumMod val="75000"/>
                  </a:schemeClr>
                </a:solidFill>
              </a:rPr>
              <a:t>.</a:t>
            </a:r>
          </a:p>
        </p:txBody>
      </p:sp>
    </p:spTree>
    <p:extLst>
      <p:ext uri="{BB962C8B-B14F-4D97-AF65-F5344CB8AC3E}">
        <p14:creationId xmlns:p14="http://schemas.microsoft.com/office/powerpoint/2010/main" val="2139864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294967295"/>
          </p:nvPr>
        </p:nvSpPr>
        <p:spPr>
          <a:xfrm>
            <a:off x="0" y="444500"/>
            <a:ext cx="4629150" cy="9413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Income And Crime Data</a:t>
            </a:r>
            <a:endParaRPr dirty="0"/>
          </a:p>
        </p:txBody>
      </p:sp>
      <p:sp>
        <p:nvSpPr>
          <p:cNvPr id="223" name="Google Shape;223;p45"/>
          <p:cNvSpPr txBox="1">
            <a:spLocks noGrp="1"/>
          </p:cNvSpPr>
          <p:nvPr>
            <p:ph type="title" idx="4294967295"/>
          </p:nvPr>
        </p:nvSpPr>
        <p:spPr>
          <a:xfrm>
            <a:off x="0" y="2398713"/>
            <a:ext cx="2390775" cy="5492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225" name="Google Shape;225;p45"/>
          <p:cNvSpPr txBox="1">
            <a:spLocks noGrp="1"/>
          </p:cNvSpPr>
          <p:nvPr>
            <p:ph type="title" idx="4294967295"/>
          </p:nvPr>
        </p:nvSpPr>
        <p:spPr>
          <a:xfrm>
            <a:off x="6753225" y="2463800"/>
            <a:ext cx="2390775" cy="54768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VENUS</a:t>
            </a:r>
            <a:endParaRPr dirty="0"/>
          </a:p>
        </p:txBody>
      </p:sp>
      <p:sp>
        <p:nvSpPr>
          <p:cNvPr id="226" name="Google Shape;226;p45"/>
          <p:cNvSpPr txBox="1">
            <a:spLocks noGrp="1"/>
          </p:cNvSpPr>
          <p:nvPr>
            <p:ph type="subTitle" idx="4294967295"/>
          </p:nvPr>
        </p:nvSpPr>
        <p:spPr>
          <a:xfrm>
            <a:off x="274320" y="3801540"/>
            <a:ext cx="8375904" cy="1235075"/>
          </a:xfrm>
          <a:prstGeom prst="rect">
            <a:avLst/>
          </a:prstGeom>
        </p:spPr>
        <p:txBody>
          <a:bodyPr spcFirstLastPara="1" wrap="square" lIns="91425" tIns="91425" rIns="91425" bIns="91425" anchor="t" anchorCtr="0">
            <a:noAutofit/>
          </a:bodyPr>
          <a:lstStyle/>
          <a:p>
            <a:pPr marL="0" lvl="0" indent="0" algn="ctr">
              <a:buNone/>
            </a:pPr>
            <a:r>
              <a:rPr lang="en-IN" sz="1400" dirty="0">
                <a:solidFill>
                  <a:schemeClr val="accent2">
                    <a:lumMod val="75000"/>
                  </a:schemeClr>
                </a:solidFill>
              </a:rPr>
              <a:t>From the above bar graph, the maximum number of crimes are observed in Blacktown and Sydney.</a:t>
            </a:r>
            <a:endParaRPr sz="1400" dirty="0">
              <a:solidFill>
                <a:schemeClr val="accent2">
                  <a:lumMod val="75000"/>
                </a:schemeClr>
              </a:solidFill>
            </a:endParaRPr>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7" name="Google Shape;227;p45"/>
          <p:cNvCxnSpPr/>
          <p:nvPr/>
        </p:nvCxnSpPr>
        <p:spPr>
          <a:xfrm>
            <a:off x="2996488"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5875713"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26" name="Picture 2">
            <a:extLst>
              <a:ext uri="{FF2B5EF4-FFF2-40B4-BE49-F238E27FC236}">
                <a16:creationId xmlns:a16="http://schemas.microsoft.com/office/drawing/2014/main" id="{2545A626-7C68-B640-B55B-C94725D75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796" y="321948"/>
            <a:ext cx="7666004" cy="3359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882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4F814-A035-3240-9AAB-F9AC03089EED}"/>
              </a:ext>
            </a:extLst>
          </p:cNvPr>
          <p:cNvSpPr>
            <a:spLocks noGrp="1"/>
          </p:cNvSpPr>
          <p:nvPr>
            <p:ph type="title"/>
          </p:nvPr>
        </p:nvSpPr>
        <p:spPr/>
        <p:txBody>
          <a:bodyPr/>
          <a:lstStyle/>
          <a:p>
            <a:r>
              <a:rPr lang="en-US" dirty="0"/>
              <a:t>Linear Regression</a:t>
            </a:r>
          </a:p>
        </p:txBody>
      </p:sp>
      <p:sp>
        <p:nvSpPr>
          <p:cNvPr id="3" name="Text Placeholder 2">
            <a:extLst>
              <a:ext uri="{FF2B5EF4-FFF2-40B4-BE49-F238E27FC236}">
                <a16:creationId xmlns:a16="http://schemas.microsoft.com/office/drawing/2014/main" id="{3E4C8075-22A6-DB4C-AF7D-A2E2996F8FDC}"/>
              </a:ext>
            </a:extLst>
          </p:cNvPr>
          <p:cNvSpPr>
            <a:spLocks noGrp="1"/>
          </p:cNvSpPr>
          <p:nvPr>
            <p:ph type="body" idx="1"/>
          </p:nvPr>
        </p:nvSpPr>
        <p:spPr/>
        <p:txBody>
          <a:bodyPr/>
          <a:lstStyle/>
          <a:p>
            <a:pPr lvl="0"/>
            <a:r>
              <a:rPr lang="en-US" sz="1400" dirty="0"/>
              <a:t>All the above datasets are combined to predict the number of house sales for all LGA’s.</a:t>
            </a:r>
          </a:p>
          <a:p>
            <a:pPr lvl="0"/>
            <a:endParaRPr lang="en-IN" sz="1400" dirty="0"/>
          </a:p>
          <a:p>
            <a:pPr lvl="0"/>
            <a:r>
              <a:rPr lang="en-US" sz="1400" dirty="0"/>
              <a:t>Linear Regression represents the relationship as a straight line.</a:t>
            </a:r>
          </a:p>
          <a:p>
            <a:pPr lvl="0"/>
            <a:endParaRPr lang="en-IN" sz="1400" dirty="0"/>
          </a:p>
          <a:p>
            <a:pPr lvl="0"/>
            <a:r>
              <a:rPr lang="en-US" sz="1400" dirty="0"/>
              <a:t>The independent features used for linear regression are Median Income, Total Crimes, Number of Earners, and Median Sale.</a:t>
            </a:r>
          </a:p>
          <a:p>
            <a:pPr lvl="0"/>
            <a:endParaRPr lang="en-IN" sz="1400" dirty="0"/>
          </a:p>
          <a:p>
            <a:pPr lvl="0"/>
            <a:r>
              <a:rPr lang="en-US" sz="1400" dirty="0"/>
              <a:t>The above-mentioned features are considered to be the best in predicting the number of house sales on the basis of RFE technique.</a:t>
            </a:r>
            <a:endParaRPr lang="en-IN" sz="1400" dirty="0"/>
          </a:p>
          <a:p>
            <a:pPr marL="155575" indent="0">
              <a:buNone/>
            </a:pPr>
            <a:endParaRPr lang="en-US" sz="1800" dirty="0"/>
          </a:p>
          <a:p>
            <a:pPr marL="155575" indent="0">
              <a:buNone/>
            </a:pPr>
            <a:endParaRPr lang="en-US" dirty="0"/>
          </a:p>
          <a:p>
            <a:endParaRPr lang="en-US" dirty="0"/>
          </a:p>
        </p:txBody>
      </p:sp>
    </p:spTree>
    <p:extLst>
      <p:ext uri="{BB962C8B-B14F-4D97-AF65-F5344CB8AC3E}">
        <p14:creationId xmlns:p14="http://schemas.microsoft.com/office/powerpoint/2010/main" val="498821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1CDC438-D8A8-E04E-8AC1-30088E138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9368"/>
            <a:ext cx="8499944" cy="28813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963E4C9-CE6B-BE4C-B742-95FF339AC1BE}"/>
              </a:ext>
            </a:extLst>
          </p:cNvPr>
          <p:cNvSpPr txBox="1"/>
          <p:nvPr/>
        </p:nvSpPr>
        <p:spPr>
          <a:xfrm>
            <a:off x="477079" y="243910"/>
            <a:ext cx="2313829" cy="461665"/>
          </a:xfrm>
          <a:prstGeom prst="rect">
            <a:avLst/>
          </a:prstGeom>
          <a:noFill/>
        </p:spPr>
        <p:txBody>
          <a:bodyPr wrap="square" rtlCol="0">
            <a:spAutoFit/>
          </a:bodyPr>
          <a:lstStyle/>
          <a:p>
            <a:r>
              <a:rPr lang="en-US" sz="2400" dirty="0">
                <a:solidFill>
                  <a:schemeClr val="accent1"/>
                </a:solidFill>
                <a:latin typeface="Montserrat ExtraBold"/>
                <a:cs typeface="Montserrat ExtraBold"/>
                <a:sym typeface="Montserrat ExtraBold"/>
              </a:rPr>
              <a:t>Correlation</a:t>
            </a:r>
          </a:p>
        </p:txBody>
      </p:sp>
      <p:sp>
        <p:nvSpPr>
          <p:cNvPr id="5" name="TextBox 4">
            <a:extLst>
              <a:ext uri="{FF2B5EF4-FFF2-40B4-BE49-F238E27FC236}">
                <a16:creationId xmlns:a16="http://schemas.microsoft.com/office/drawing/2014/main" id="{F23C7D79-4C15-0445-85BE-CD8A777E2E0B}"/>
              </a:ext>
            </a:extLst>
          </p:cNvPr>
          <p:cNvSpPr txBox="1"/>
          <p:nvPr/>
        </p:nvSpPr>
        <p:spPr>
          <a:xfrm>
            <a:off x="190831" y="3510681"/>
            <a:ext cx="8762338" cy="1384995"/>
          </a:xfrm>
          <a:prstGeom prst="rect">
            <a:avLst/>
          </a:prstGeom>
          <a:noFill/>
        </p:spPr>
        <p:txBody>
          <a:bodyPr wrap="square" rtlCol="0">
            <a:spAutoFit/>
          </a:bodyPr>
          <a:lstStyle/>
          <a:p>
            <a:r>
              <a:rPr lang="en-US" dirty="0"/>
              <a:t>The above graph shows the pairwise correlation between dependent and independent variables used for predicting the model. The graph depicts total crime and number of earners have positive linear relationship, the data points are quite fit with the linear regression line, whereas the data points for other two features namely income median and median sales price are scattered. So, from the correlation table and graph all features have positive linear correlation with number of sales but Total crime and Number of Earners have perfect positive linear relationship with number of sales. </a:t>
            </a:r>
          </a:p>
        </p:txBody>
      </p:sp>
    </p:spTree>
    <p:extLst>
      <p:ext uri="{BB962C8B-B14F-4D97-AF65-F5344CB8AC3E}">
        <p14:creationId xmlns:p14="http://schemas.microsoft.com/office/powerpoint/2010/main" val="309248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7E42-4369-8246-A89D-5270D68E9E34}"/>
              </a:ext>
            </a:extLst>
          </p:cNvPr>
          <p:cNvSpPr>
            <a:spLocks noGrp="1"/>
          </p:cNvSpPr>
          <p:nvPr>
            <p:ph type="title"/>
          </p:nvPr>
        </p:nvSpPr>
        <p:spPr>
          <a:xfrm>
            <a:off x="938499" y="445025"/>
            <a:ext cx="7275197" cy="493229"/>
          </a:xfrm>
        </p:spPr>
        <p:txBody>
          <a:bodyPr/>
          <a:lstStyle/>
          <a:p>
            <a:r>
              <a:rPr lang="en-US" dirty="0"/>
              <a:t>Training and Testing Linear Regression</a:t>
            </a:r>
          </a:p>
        </p:txBody>
      </p:sp>
      <p:pic>
        <p:nvPicPr>
          <p:cNvPr id="4" name="Picture 3">
            <a:extLst>
              <a:ext uri="{FF2B5EF4-FFF2-40B4-BE49-F238E27FC236}">
                <a16:creationId xmlns:a16="http://schemas.microsoft.com/office/drawing/2014/main" id="{6ED88D69-1A36-864B-BDC2-F3D1AC68FA8C}"/>
              </a:ext>
            </a:extLst>
          </p:cNvPr>
          <p:cNvPicPr>
            <a:picLocks noChangeAspect="1"/>
          </p:cNvPicPr>
          <p:nvPr/>
        </p:nvPicPr>
        <p:blipFill>
          <a:blip r:embed="rId2"/>
          <a:stretch>
            <a:fillRect/>
          </a:stretch>
        </p:blipFill>
        <p:spPr>
          <a:xfrm>
            <a:off x="214685" y="1701579"/>
            <a:ext cx="4683318" cy="2277238"/>
          </a:xfrm>
          <a:prstGeom prst="rect">
            <a:avLst/>
          </a:prstGeom>
        </p:spPr>
      </p:pic>
      <p:sp>
        <p:nvSpPr>
          <p:cNvPr id="6" name="TextBox 5">
            <a:extLst>
              <a:ext uri="{FF2B5EF4-FFF2-40B4-BE49-F238E27FC236}">
                <a16:creationId xmlns:a16="http://schemas.microsoft.com/office/drawing/2014/main" id="{E5653F83-93E8-F741-A2AF-70D881FC84FF}"/>
              </a:ext>
            </a:extLst>
          </p:cNvPr>
          <p:cNvSpPr txBox="1"/>
          <p:nvPr/>
        </p:nvSpPr>
        <p:spPr>
          <a:xfrm>
            <a:off x="5057030" y="1058935"/>
            <a:ext cx="3983603" cy="3139321"/>
          </a:xfrm>
          <a:prstGeom prst="rect">
            <a:avLst/>
          </a:prstGeom>
          <a:noFill/>
        </p:spPr>
        <p:txBody>
          <a:bodyPr wrap="square" rtlCol="0">
            <a:spAutoFit/>
          </a:bodyPr>
          <a:lstStyle/>
          <a:p>
            <a:r>
              <a:rPr lang="en-US" b="1" u="sng" dirty="0">
                <a:solidFill>
                  <a:schemeClr val="bg1"/>
                </a:solidFill>
              </a:rPr>
              <a:t>Interpretation</a:t>
            </a:r>
          </a:p>
          <a:p>
            <a:endParaRPr lang="en-US" dirty="0">
              <a:solidFill>
                <a:schemeClr val="bg1"/>
              </a:solidFill>
            </a:endParaRPr>
          </a:p>
          <a:p>
            <a:r>
              <a:rPr lang="en-US" sz="1200" dirty="0">
                <a:solidFill>
                  <a:schemeClr val="bg1"/>
                </a:solidFill>
              </a:rPr>
              <a:t>As total crime and number of earners are almost perfectly correlated with the number of sales. So, these two features highly determine the sales of houses.</a:t>
            </a:r>
          </a:p>
          <a:p>
            <a:endParaRPr lang="en-US" sz="1200" dirty="0">
              <a:solidFill>
                <a:schemeClr val="bg1"/>
              </a:solidFill>
            </a:endParaRPr>
          </a:p>
          <a:p>
            <a:r>
              <a:rPr lang="en-US" sz="1200" dirty="0">
                <a:solidFill>
                  <a:schemeClr val="bg1"/>
                </a:solidFill>
              </a:rPr>
              <a:t>The model is divided into training and testing tests as it provides a better performance idea of the model.</a:t>
            </a:r>
          </a:p>
          <a:p>
            <a:r>
              <a:rPr lang="en-US" sz="1200" dirty="0">
                <a:solidFill>
                  <a:schemeClr val="bg1"/>
                </a:solidFill>
              </a:rPr>
              <a:t>Our MSE and R</a:t>
            </a:r>
            <a:r>
              <a:rPr lang="en-US" sz="1200" baseline="30000" dirty="0">
                <a:solidFill>
                  <a:schemeClr val="bg1"/>
                </a:solidFill>
              </a:rPr>
              <a:t>2</a:t>
            </a:r>
            <a:r>
              <a:rPr lang="en-US" sz="1200" dirty="0">
                <a:solidFill>
                  <a:schemeClr val="bg1"/>
                </a:solidFill>
              </a:rPr>
              <a:t>  on the training set is ideal as MSE is low and R</a:t>
            </a:r>
            <a:r>
              <a:rPr lang="en-US" sz="1200" baseline="30000" dirty="0">
                <a:solidFill>
                  <a:schemeClr val="bg1"/>
                </a:solidFill>
              </a:rPr>
              <a:t>2</a:t>
            </a:r>
            <a:r>
              <a:rPr lang="en-US" sz="1200" dirty="0">
                <a:solidFill>
                  <a:schemeClr val="bg1"/>
                </a:solidFill>
              </a:rPr>
              <a:t> value is 91.75%</a:t>
            </a:r>
          </a:p>
          <a:p>
            <a:endParaRPr lang="en-US" sz="1200" dirty="0">
              <a:solidFill>
                <a:schemeClr val="bg1"/>
              </a:solidFill>
            </a:endParaRPr>
          </a:p>
          <a:p>
            <a:r>
              <a:rPr lang="en-US" sz="1200" dirty="0">
                <a:solidFill>
                  <a:schemeClr val="bg1"/>
                </a:solidFill>
              </a:rPr>
              <a:t>Our MSE and R</a:t>
            </a:r>
            <a:r>
              <a:rPr lang="en-US" sz="1200" baseline="30000" dirty="0">
                <a:solidFill>
                  <a:schemeClr val="bg1"/>
                </a:solidFill>
              </a:rPr>
              <a:t>2</a:t>
            </a:r>
            <a:r>
              <a:rPr lang="en-US" sz="1200" dirty="0">
                <a:solidFill>
                  <a:schemeClr val="bg1"/>
                </a:solidFill>
              </a:rPr>
              <a:t> results for the test set are also close to the train set. The test set evaluates the fit machine learning model. As R</a:t>
            </a:r>
            <a:r>
              <a:rPr lang="en-US" sz="1200" baseline="30000" dirty="0">
                <a:solidFill>
                  <a:schemeClr val="bg1"/>
                </a:solidFill>
              </a:rPr>
              <a:t>2</a:t>
            </a:r>
            <a:r>
              <a:rPr lang="en-US" sz="1200" dirty="0">
                <a:solidFill>
                  <a:schemeClr val="bg1"/>
                </a:solidFill>
              </a:rPr>
              <a:t> is 89.69% it means that the model is good at predicting the target value.</a:t>
            </a:r>
          </a:p>
          <a:p>
            <a:endParaRPr lang="en-US" dirty="0">
              <a:solidFill>
                <a:schemeClr val="bg1"/>
              </a:solidFill>
            </a:endParaRPr>
          </a:p>
        </p:txBody>
      </p:sp>
    </p:spTree>
    <p:extLst>
      <p:ext uri="{BB962C8B-B14F-4D97-AF65-F5344CB8AC3E}">
        <p14:creationId xmlns:p14="http://schemas.microsoft.com/office/powerpoint/2010/main" val="1935214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200718"/>
            <a:ext cx="5971183" cy="9699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 sz="2000" dirty="0"/>
            </a:br>
            <a:r>
              <a:rPr lang="en" sz="2000" dirty="0"/>
              <a:t>APPLYING RFE TO THE LINEAR MODEL</a:t>
            </a:r>
            <a:endParaRPr sz="2000" dirty="0">
              <a:solidFill>
                <a:schemeClr val="accent1"/>
              </a:solidFill>
            </a:endParaRPr>
          </a:p>
        </p:txBody>
      </p:sp>
      <p:sp>
        <p:nvSpPr>
          <p:cNvPr id="215" name="Google Shape;215;p44"/>
          <p:cNvSpPr txBox="1">
            <a:spLocks noGrp="1"/>
          </p:cNvSpPr>
          <p:nvPr>
            <p:ph type="body" idx="1"/>
          </p:nvPr>
        </p:nvSpPr>
        <p:spPr>
          <a:xfrm>
            <a:off x="318053" y="1081377"/>
            <a:ext cx="7569642" cy="3861401"/>
          </a:xfrm>
          <a:prstGeom prst="rect">
            <a:avLst/>
          </a:prstGeom>
        </p:spPr>
        <p:txBody>
          <a:bodyPr spcFirstLastPara="1" wrap="square" lIns="91425" tIns="91425" rIns="91425" bIns="91425" anchor="t" anchorCtr="0">
            <a:noAutofit/>
          </a:bodyPr>
          <a:lstStyle/>
          <a:p>
            <a:pPr marL="139700" indent="0">
              <a:buNone/>
            </a:pPr>
            <a:r>
              <a:rPr lang="en-AU" sz="1300" dirty="0"/>
              <a:t>Here, we are evaluating RFE feature selection algorithm on the dataset. </a:t>
            </a:r>
          </a:p>
          <a:p>
            <a:pPr marL="139700" indent="0">
              <a:buNone/>
            </a:pPr>
            <a:endParaRPr lang="en-AU" sz="1300" dirty="0"/>
          </a:p>
          <a:p>
            <a:pPr marL="139700" indent="0">
              <a:buNone/>
            </a:pPr>
            <a:r>
              <a:rPr lang="en-AU" sz="1300" dirty="0"/>
              <a:t>We can see here that the </a:t>
            </a:r>
            <a:r>
              <a:rPr lang="en-AU" sz="1300" b="1" dirty="0"/>
              <a:t>R square score decreases </a:t>
            </a:r>
            <a:r>
              <a:rPr lang="en-AU" sz="1300" dirty="0"/>
              <a:t>as we increase the number of features, implying that new the addition of new features doesn’t enhance the model performance. </a:t>
            </a:r>
          </a:p>
          <a:p>
            <a:pPr marL="139700" indent="0">
              <a:buNone/>
            </a:pPr>
            <a:endParaRPr lang="en-AU" dirty="0"/>
          </a:p>
          <a:p>
            <a:pPr marL="139700" indent="0">
              <a:buNone/>
            </a:pPr>
            <a:endParaRPr lang="en-AU" dirty="0"/>
          </a:p>
          <a:p>
            <a:pPr marL="139700" indent="0">
              <a:buNone/>
            </a:pPr>
            <a:endParaRPr lang="en-AU" dirty="0"/>
          </a:p>
          <a:p>
            <a:pPr marL="139700" indent="0">
              <a:buNone/>
            </a:pPr>
            <a:endParaRPr lang="en-AU" dirty="0"/>
          </a:p>
          <a:p>
            <a:pPr marL="139700" indent="0">
              <a:buNone/>
            </a:pPr>
            <a:endParaRPr lang="en-AU" dirty="0"/>
          </a:p>
          <a:p>
            <a:pPr marL="139700" indent="0">
              <a:buNone/>
            </a:pPr>
            <a:endParaRPr lang="en-AU" dirty="0"/>
          </a:p>
          <a:p>
            <a:pPr marL="139700" indent="0">
              <a:buNone/>
            </a:pPr>
            <a:endParaRPr lang="en-AU" dirty="0"/>
          </a:p>
          <a:p>
            <a:pPr marL="139700" indent="0">
              <a:buNone/>
            </a:pPr>
            <a:endParaRPr lang="en-AU" dirty="0"/>
          </a:p>
          <a:p>
            <a:pPr marL="139700" indent="0">
              <a:buNone/>
            </a:pPr>
            <a:endParaRPr lang="en-AU" sz="1300" dirty="0"/>
          </a:p>
          <a:p>
            <a:pPr marL="139700" indent="0">
              <a:buNone/>
            </a:pPr>
            <a:endParaRPr lang="en-AU" sz="1300" dirty="0"/>
          </a:p>
          <a:p>
            <a:pPr marL="139700" indent="0">
              <a:buNone/>
            </a:pPr>
            <a:r>
              <a:rPr lang="en-AU" sz="1300" dirty="0"/>
              <a:t>When we check for the order of these features, we can see that ‘Number of Earner’s is the best predictor for ‘Number of Sales’, followed by Crime Rate and Median Sales Price.</a:t>
            </a:r>
          </a:p>
          <a:p>
            <a:pPr marL="139700" indent="0">
              <a:buNone/>
            </a:pPr>
            <a:endParaRPr lang="en-AU" dirty="0"/>
          </a:p>
        </p:txBody>
      </p:sp>
      <p:cxnSp>
        <p:nvCxnSpPr>
          <p:cNvPr id="216" name="Google Shape;216;p44"/>
          <p:cNvCxnSpPr/>
          <p:nvPr/>
        </p:nvCxnSpPr>
        <p:spPr>
          <a:xfrm>
            <a:off x="1067501" y="51738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A0DDECEC-8FA0-F84C-884B-D2EEA8C6870A}"/>
              </a:ext>
            </a:extLst>
          </p:cNvPr>
          <p:cNvPicPr>
            <a:picLocks noChangeAspect="1"/>
          </p:cNvPicPr>
          <p:nvPr/>
        </p:nvPicPr>
        <p:blipFill>
          <a:blip r:embed="rId3"/>
          <a:stretch>
            <a:fillRect/>
          </a:stretch>
        </p:blipFill>
        <p:spPr>
          <a:xfrm>
            <a:off x="2377440" y="2233317"/>
            <a:ext cx="3116911" cy="1707129"/>
          </a:xfrm>
          <a:prstGeom prst="rect">
            <a:avLst/>
          </a:prstGeom>
        </p:spPr>
      </p:pic>
    </p:spTree>
    <p:extLst>
      <p:ext uri="{BB962C8B-B14F-4D97-AF65-F5344CB8AC3E}">
        <p14:creationId xmlns:p14="http://schemas.microsoft.com/office/powerpoint/2010/main" val="3143922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4"/>
            <a:ext cx="5971183" cy="9699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K-MEANS CLUSTERING</a:t>
            </a:r>
            <a:endParaRPr sz="2000" dirty="0">
              <a:solidFill>
                <a:schemeClr val="accent1"/>
              </a:solidFill>
            </a:endParaRPr>
          </a:p>
        </p:txBody>
      </p:sp>
      <p:sp>
        <p:nvSpPr>
          <p:cNvPr id="215" name="Google Shape;215;p44"/>
          <p:cNvSpPr txBox="1">
            <a:spLocks noGrp="1"/>
          </p:cNvSpPr>
          <p:nvPr>
            <p:ph type="body" idx="1"/>
          </p:nvPr>
        </p:nvSpPr>
        <p:spPr>
          <a:xfrm>
            <a:off x="437321" y="1053262"/>
            <a:ext cx="7458323" cy="3820888"/>
          </a:xfrm>
          <a:prstGeom prst="rect">
            <a:avLst/>
          </a:prstGeom>
        </p:spPr>
        <p:txBody>
          <a:bodyPr spcFirstLastPara="1" wrap="square" lIns="91425" tIns="91425" rIns="91425" bIns="91425" anchor="t" anchorCtr="0">
            <a:noAutofit/>
          </a:bodyPr>
          <a:lstStyle/>
          <a:p>
            <a:pPr marL="139700" indent="0">
              <a:buNone/>
            </a:pPr>
            <a:r>
              <a:rPr lang="en-AU" sz="1100" dirty="0"/>
              <a:t>We use the K-Means Clustering algorithm to group LGAs in the form of clusters with similarity in terms of Rent cost, Sales cost etc. </a:t>
            </a:r>
          </a:p>
          <a:p>
            <a:pPr marL="139700" indent="0">
              <a:buNone/>
            </a:pPr>
            <a:endParaRPr lang="en-AU" sz="1100" dirty="0"/>
          </a:p>
          <a:p>
            <a:pPr>
              <a:buFontTx/>
              <a:buChar char="-"/>
            </a:pPr>
            <a:r>
              <a:rPr lang="en-AU" sz="1100" dirty="0"/>
              <a:t>Here we use the Hierarchical Clustering, which produces a tree-based hierarchy </a:t>
            </a:r>
            <a:r>
              <a:rPr lang="en-AU" sz="1100" b="1" dirty="0"/>
              <a:t>dendrogram. </a:t>
            </a:r>
            <a:r>
              <a:rPr lang="en-AU" sz="1100" dirty="0"/>
              <a:t>This way we have predetermined the number of clusters (k). </a:t>
            </a:r>
          </a:p>
          <a:p>
            <a:pPr>
              <a:buFontTx/>
              <a:buChar char="-"/>
            </a:pPr>
            <a:endParaRPr lang="en-AU" sz="1100" dirty="0"/>
          </a:p>
          <a:p>
            <a:pPr>
              <a:buFontTx/>
              <a:buChar char="-"/>
            </a:pPr>
            <a:endParaRPr lang="en-AU" sz="1100" dirty="0"/>
          </a:p>
          <a:p>
            <a:pPr>
              <a:buFontTx/>
              <a:buChar char="-"/>
            </a:pPr>
            <a:endParaRPr lang="en-AU" sz="1100" dirty="0"/>
          </a:p>
          <a:p>
            <a:pPr>
              <a:buFontTx/>
              <a:buChar char="-"/>
            </a:pPr>
            <a:endParaRPr lang="en-AU" sz="1100" dirty="0"/>
          </a:p>
          <a:p>
            <a:pPr>
              <a:buFontTx/>
              <a:buChar char="-"/>
            </a:pPr>
            <a:endParaRPr lang="en-AU" sz="1100" dirty="0"/>
          </a:p>
          <a:p>
            <a:pPr>
              <a:buFontTx/>
              <a:buChar char="-"/>
            </a:pPr>
            <a:endParaRPr lang="en-AU" sz="1100" dirty="0"/>
          </a:p>
          <a:p>
            <a:pPr>
              <a:buFontTx/>
              <a:buChar char="-"/>
            </a:pPr>
            <a:endParaRPr lang="en-AU" sz="1100" dirty="0"/>
          </a:p>
          <a:p>
            <a:pPr>
              <a:buFontTx/>
              <a:buChar char="-"/>
            </a:pPr>
            <a:endParaRPr lang="en-AU" sz="1100" dirty="0"/>
          </a:p>
          <a:p>
            <a:pPr>
              <a:buFontTx/>
              <a:buChar char="-"/>
            </a:pPr>
            <a:endParaRPr lang="en-AU" sz="1100" dirty="0"/>
          </a:p>
          <a:p>
            <a:pPr>
              <a:buFontTx/>
              <a:buChar char="-"/>
            </a:pPr>
            <a:endParaRPr lang="en-AU" sz="1100" dirty="0"/>
          </a:p>
          <a:p>
            <a:pPr>
              <a:buFontTx/>
              <a:buChar char="-"/>
            </a:pPr>
            <a:endParaRPr lang="en-AU" sz="1100" dirty="0"/>
          </a:p>
          <a:p>
            <a:pPr>
              <a:buFontTx/>
              <a:buChar char="-"/>
            </a:pPr>
            <a:endParaRPr lang="en-AU" sz="1100" dirty="0"/>
          </a:p>
          <a:p>
            <a:pPr>
              <a:buFontTx/>
              <a:buChar char="-"/>
            </a:pPr>
            <a:endParaRPr lang="en-AU" sz="1100" dirty="0"/>
          </a:p>
          <a:p>
            <a:pPr>
              <a:buFontTx/>
              <a:buChar char="-"/>
            </a:pPr>
            <a:endParaRPr lang="en-AU" sz="1100" dirty="0"/>
          </a:p>
          <a:p>
            <a:pPr marL="139700" indent="0">
              <a:buNone/>
            </a:pPr>
            <a:r>
              <a:rPr lang="en-AU" sz="1100" b="1" dirty="0"/>
              <a:t>We have determined that we would be needing 3 clusters to perform our analysis. </a:t>
            </a:r>
          </a:p>
          <a:p>
            <a:pPr>
              <a:buFontTx/>
              <a:buChar char="-"/>
            </a:pPr>
            <a:endParaRPr lang="en-AU" sz="1100" b="1" dirty="0"/>
          </a:p>
          <a:p>
            <a:pPr>
              <a:buFontTx/>
              <a:buChar char="-"/>
            </a:pPr>
            <a:endParaRPr lang="en-AU" sz="1200" b="1" dirty="0"/>
          </a:p>
          <a:p>
            <a:pPr marL="139700" indent="0">
              <a:buNone/>
            </a:pPr>
            <a:endParaRPr lang="en-AU" sz="1200" b="1" dirty="0"/>
          </a:p>
          <a:p>
            <a:pPr marL="139700" indent="0">
              <a:buNone/>
            </a:pPr>
            <a:endParaRPr lang="en-AU" sz="1100"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88475DCC-E7FB-0E43-BB59-7CA213C488BE}"/>
              </a:ext>
            </a:extLst>
          </p:cNvPr>
          <p:cNvPicPr>
            <a:picLocks noChangeAspect="1"/>
          </p:cNvPicPr>
          <p:nvPr/>
        </p:nvPicPr>
        <p:blipFill>
          <a:blip r:embed="rId3"/>
          <a:stretch>
            <a:fillRect/>
          </a:stretch>
        </p:blipFill>
        <p:spPr>
          <a:xfrm>
            <a:off x="1930305" y="2165452"/>
            <a:ext cx="3987569" cy="1983581"/>
          </a:xfrm>
          <a:prstGeom prst="rect">
            <a:avLst/>
          </a:prstGeom>
        </p:spPr>
      </p:pic>
    </p:spTree>
    <p:extLst>
      <p:ext uri="{BB962C8B-B14F-4D97-AF65-F5344CB8AC3E}">
        <p14:creationId xmlns:p14="http://schemas.microsoft.com/office/powerpoint/2010/main" val="1395593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4"/>
            <a:ext cx="5971183" cy="9699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K-MEANS CLUSTERING</a:t>
            </a:r>
            <a:endParaRPr sz="2000" dirty="0">
              <a:solidFill>
                <a:schemeClr val="accent1"/>
              </a:solidFill>
            </a:endParaRPr>
          </a:p>
        </p:txBody>
      </p:sp>
      <p:sp>
        <p:nvSpPr>
          <p:cNvPr id="215" name="Google Shape;215;p44"/>
          <p:cNvSpPr txBox="1">
            <a:spLocks noGrp="1"/>
          </p:cNvSpPr>
          <p:nvPr>
            <p:ph type="body" idx="1"/>
          </p:nvPr>
        </p:nvSpPr>
        <p:spPr>
          <a:xfrm>
            <a:off x="437321" y="1053262"/>
            <a:ext cx="7458323" cy="3820888"/>
          </a:xfrm>
          <a:prstGeom prst="rect">
            <a:avLst/>
          </a:prstGeom>
        </p:spPr>
        <p:txBody>
          <a:bodyPr spcFirstLastPara="1" wrap="square" lIns="91425" tIns="91425" rIns="91425" bIns="91425" anchor="t" anchorCtr="0">
            <a:noAutofit/>
          </a:bodyPr>
          <a:lstStyle/>
          <a:p>
            <a:pPr marL="139700" indent="0">
              <a:buNone/>
            </a:pPr>
            <a:r>
              <a:rPr lang="en-AU" sz="1100" dirty="0"/>
              <a:t>We partition the data into k clusters, each with a mean value. Each LGA in the cluster is placed in the cluster closest to the cluster’s mean value. </a:t>
            </a:r>
          </a:p>
          <a:p>
            <a:pPr marL="139700" indent="0">
              <a:buNone/>
            </a:pPr>
            <a:endParaRPr lang="en-AU" sz="1100" dirty="0"/>
          </a:p>
          <a:p>
            <a:pPr marL="139700" indent="0">
              <a:buNone/>
            </a:pPr>
            <a:endParaRPr lang="en-AU" sz="1100" dirty="0"/>
          </a:p>
          <a:p>
            <a:pPr>
              <a:buFontTx/>
              <a:buChar char="-"/>
            </a:pPr>
            <a:endParaRPr lang="en-AU" sz="1100" dirty="0"/>
          </a:p>
          <a:p>
            <a:pPr>
              <a:buFontTx/>
              <a:buChar char="-"/>
            </a:pPr>
            <a:endParaRPr lang="en-AU" sz="1100" dirty="0"/>
          </a:p>
          <a:p>
            <a:pPr>
              <a:buFontTx/>
              <a:buChar char="-"/>
            </a:pPr>
            <a:endParaRPr lang="en-AU" sz="1100" dirty="0"/>
          </a:p>
          <a:p>
            <a:pPr>
              <a:buFontTx/>
              <a:buChar char="-"/>
            </a:pPr>
            <a:endParaRPr lang="en-AU" sz="1100" dirty="0"/>
          </a:p>
          <a:p>
            <a:pPr>
              <a:buFontTx/>
              <a:buChar char="-"/>
            </a:pPr>
            <a:endParaRPr lang="en-AU" sz="1100" dirty="0"/>
          </a:p>
          <a:p>
            <a:pPr>
              <a:buFontTx/>
              <a:buChar char="-"/>
            </a:pPr>
            <a:endParaRPr lang="en-AU" sz="1100" dirty="0"/>
          </a:p>
          <a:p>
            <a:pPr>
              <a:buFontTx/>
              <a:buChar char="-"/>
            </a:pPr>
            <a:endParaRPr lang="en-AU" sz="1100" dirty="0"/>
          </a:p>
          <a:p>
            <a:pPr>
              <a:buFontTx/>
              <a:buChar char="-"/>
            </a:pPr>
            <a:endParaRPr lang="en-AU" sz="1100" dirty="0"/>
          </a:p>
          <a:p>
            <a:pPr marL="139700" indent="0">
              <a:buNone/>
            </a:pPr>
            <a:r>
              <a:rPr lang="en-AU" sz="1100" dirty="0"/>
              <a:t>Here, ‘Income Median’ and </a:t>
            </a:r>
            <a:br>
              <a:rPr lang="en-AU" sz="1100" dirty="0"/>
            </a:br>
            <a:r>
              <a:rPr lang="en-AU" sz="1100" dirty="0"/>
              <a:t>‘Number of Sales’ are divided with respect to </a:t>
            </a:r>
          </a:p>
          <a:p>
            <a:pPr marL="139700" indent="0">
              <a:buNone/>
            </a:pPr>
            <a:r>
              <a:rPr lang="en-AU" sz="1100" dirty="0"/>
              <a:t>the 3 clusters we distributed the dataset into. We </a:t>
            </a:r>
          </a:p>
          <a:p>
            <a:pPr marL="139700" indent="0">
              <a:buNone/>
            </a:pPr>
            <a:r>
              <a:rPr lang="en-AU" sz="1100" dirty="0"/>
              <a:t>see clusters of LGAs with moderate income have </a:t>
            </a:r>
          </a:p>
          <a:p>
            <a:pPr marL="139700" indent="0">
              <a:buNone/>
            </a:pPr>
            <a:r>
              <a:rPr lang="en-AU" sz="1100" dirty="0"/>
              <a:t>highest number of house sales. </a:t>
            </a:r>
          </a:p>
          <a:p>
            <a:pPr marL="139700" indent="0">
              <a:buNone/>
            </a:pPr>
            <a:endParaRPr lang="en-AU" sz="1100" dirty="0"/>
          </a:p>
          <a:p>
            <a:pPr>
              <a:buFontTx/>
              <a:buChar char="-"/>
            </a:pPr>
            <a:endParaRPr lang="en-AU" sz="1100" dirty="0"/>
          </a:p>
          <a:p>
            <a:pPr>
              <a:buFontTx/>
              <a:buChar char="-"/>
            </a:pPr>
            <a:endParaRPr lang="en-AU" sz="1100" dirty="0"/>
          </a:p>
          <a:p>
            <a:pPr marL="139700" indent="0">
              <a:buNone/>
            </a:pPr>
            <a:endParaRPr lang="en-AU" sz="1100" b="1" dirty="0"/>
          </a:p>
          <a:p>
            <a:pPr>
              <a:buFontTx/>
              <a:buChar char="-"/>
            </a:pPr>
            <a:endParaRPr lang="en-AU" sz="1200" b="1" dirty="0"/>
          </a:p>
          <a:p>
            <a:pPr marL="139700" indent="0">
              <a:buNone/>
            </a:pPr>
            <a:endParaRPr lang="en-AU" sz="1200" b="1" dirty="0"/>
          </a:p>
          <a:p>
            <a:pPr marL="139700" indent="0">
              <a:buNone/>
            </a:pPr>
            <a:endParaRPr lang="en-AU" sz="1100"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911D941A-908E-BB4C-BBDD-94E8EC1ECBA4}"/>
              </a:ext>
            </a:extLst>
          </p:cNvPr>
          <p:cNvPicPr>
            <a:picLocks noChangeAspect="1"/>
          </p:cNvPicPr>
          <p:nvPr/>
        </p:nvPicPr>
        <p:blipFill>
          <a:blip r:embed="rId3"/>
          <a:stretch>
            <a:fillRect/>
          </a:stretch>
        </p:blipFill>
        <p:spPr>
          <a:xfrm>
            <a:off x="692942" y="1581452"/>
            <a:ext cx="5001895" cy="1209874"/>
          </a:xfrm>
          <a:prstGeom prst="rect">
            <a:avLst/>
          </a:prstGeom>
        </p:spPr>
      </p:pic>
      <p:pic>
        <p:nvPicPr>
          <p:cNvPr id="4" name="Picture 3">
            <a:extLst>
              <a:ext uri="{FF2B5EF4-FFF2-40B4-BE49-F238E27FC236}">
                <a16:creationId xmlns:a16="http://schemas.microsoft.com/office/drawing/2014/main" id="{B6B6C57B-80B1-DB42-9F5D-F8E3A3FCCD2C}"/>
              </a:ext>
            </a:extLst>
          </p:cNvPr>
          <p:cNvPicPr>
            <a:picLocks noChangeAspect="1"/>
          </p:cNvPicPr>
          <p:nvPr/>
        </p:nvPicPr>
        <p:blipFill>
          <a:blip r:embed="rId4"/>
          <a:stretch>
            <a:fillRect/>
          </a:stretch>
        </p:blipFill>
        <p:spPr>
          <a:xfrm>
            <a:off x="4166482" y="2873420"/>
            <a:ext cx="2877954" cy="1918636"/>
          </a:xfrm>
          <a:prstGeom prst="rect">
            <a:avLst/>
          </a:prstGeom>
        </p:spPr>
      </p:pic>
    </p:spTree>
    <p:extLst>
      <p:ext uri="{BB962C8B-B14F-4D97-AF65-F5344CB8AC3E}">
        <p14:creationId xmlns:p14="http://schemas.microsoft.com/office/powerpoint/2010/main" val="3269869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2542-E5B3-4983-B6D4-59E76EC855DA}"/>
              </a:ext>
            </a:extLst>
          </p:cNvPr>
          <p:cNvSpPr>
            <a:spLocks noGrp="1"/>
          </p:cNvSpPr>
          <p:nvPr>
            <p:ph type="title"/>
          </p:nvPr>
        </p:nvSpPr>
        <p:spPr/>
        <p:txBody>
          <a:bodyPr/>
          <a:lstStyle/>
          <a:p>
            <a:r>
              <a:rPr lang="en-US" dirty="0"/>
              <a:t>K-Nearest Neighbors</a:t>
            </a:r>
            <a:endParaRPr lang="en-IN" dirty="0"/>
          </a:p>
        </p:txBody>
      </p:sp>
      <p:pic>
        <p:nvPicPr>
          <p:cNvPr id="7" name="Picture 6" descr="Graphical user interface, text, application&#10;&#10;Description automatically generated">
            <a:extLst>
              <a:ext uri="{FF2B5EF4-FFF2-40B4-BE49-F238E27FC236}">
                <a16:creationId xmlns:a16="http://schemas.microsoft.com/office/drawing/2014/main" id="{80CF0EAD-34A0-4D49-87D8-8F194C6E40AB}"/>
              </a:ext>
            </a:extLst>
          </p:cNvPr>
          <p:cNvPicPr>
            <a:picLocks noChangeAspect="1"/>
          </p:cNvPicPr>
          <p:nvPr/>
        </p:nvPicPr>
        <p:blipFill>
          <a:blip r:embed="rId2"/>
          <a:stretch>
            <a:fillRect/>
          </a:stretch>
        </p:blipFill>
        <p:spPr>
          <a:xfrm>
            <a:off x="5567800" y="871767"/>
            <a:ext cx="3426920" cy="981075"/>
          </a:xfrm>
          <a:prstGeom prst="rect">
            <a:avLst/>
          </a:prstGeom>
        </p:spPr>
      </p:pic>
      <p:pic>
        <p:nvPicPr>
          <p:cNvPr id="10" name="Picture 9" descr="Table&#10;&#10;Description automatically generated">
            <a:extLst>
              <a:ext uri="{FF2B5EF4-FFF2-40B4-BE49-F238E27FC236}">
                <a16:creationId xmlns:a16="http://schemas.microsoft.com/office/drawing/2014/main" id="{C28F4E07-E001-47CF-B2DD-03764E116731}"/>
              </a:ext>
            </a:extLst>
          </p:cNvPr>
          <p:cNvPicPr>
            <a:picLocks noChangeAspect="1"/>
          </p:cNvPicPr>
          <p:nvPr/>
        </p:nvPicPr>
        <p:blipFill>
          <a:blip r:embed="rId3"/>
          <a:stretch>
            <a:fillRect/>
          </a:stretch>
        </p:blipFill>
        <p:spPr>
          <a:xfrm>
            <a:off x="5633779" y="2485402"/>
            <a:ext cx="3426920" cy="1691934"/>
          </a:xfrm>
          <a:prstGeom prst="rect">
            <a:avLst/>
          </a:prstGeom>
        </p:spPr>
      </p:pic>
      <p:sp>
        <p:nvSpPr>
          <p:cNvPr id="6" name="TextBox 5">
            <a:extLst>
              <a:ext uri="{FF2B5EF4-FFF2-40B4-BE49-F238E27FC236}">
                <a16:creationId xmlns:a16="http://schemas.microsoft.com/office/drawing/2014/main" id="{7D670ED8-3311-4B08-8A0E-0D5F2A6638C3}"/>
              </a:ext>
            </a:extLst>
          </p:cNvPr>
          <p:cNvSpPr txBox="1"/>
          <p:nvPr/>
        </p:nvSpPr>
        <p:spPr>
          <a:xfrm>
            <a:off x="690523" y="1178598"/>
            <a:ext cx="4443179" cy="738664"/>
          </a:xfrm>
          <a:prstGeom prst="rect">
            <a:avLst/>
          </a:prstGeom>
          <a:noFill/>
        </p:spPr>
        <p:txBody>
          <a:bodyPr wrap="square">
            <a:spAutoFit/>
          </a:bodyPr>
          <a:lstStyle/>
          <a:p>
            <a:pPr marL="139700" indent="0">
              <a:buNone/>
            </a:pPr>
            <a:r>
              <a:rPr lang="en-AU" sz="1400" dirty="0">
                <a:solidFill>
                  <a:schemeClr val="bg1"/>
                </a:solidFill>
                <a:latin typeface="Montserrat" panose="00000500000000000000" pitchFamily="2" charset="0"/>
              </a:rPr>
              <a:t>Dividing our dataset into train and test, after training our model, we get an accuracy score of 0.92 on our test data</a:t>
            </a:r>
          </a:p>
        </p:txBody>
      </p:sp>
      <p:sp>
        <p:nvSpPr>
          <p:cNvPr id="8" name="TextBox 7">
            <a:extLst>
              <a:ext uri="{FF2B5EF4-FFF2-40B4-BE49-F238E27FC236}">
                <a16:creationId xmlns:a16="http://schemas.microsoft.com/office/drawing/2014/main" id="{6A94FDC4-707F-409E-B370-08F1094E7279}"/>
              </a:ext>
            </a:extLst>
          </p:cNvPr>
          <p:cNvSpPr txBox="1"/>
          <p:nvPr/>
        </p:nvSpPr>
        <p:spPr>
          <a:xfrm>
            <a:off x="654180" y="1917262"/>
            <a:ext cx="4913620" cy="2677656"/>
          </a:xfrm>
          <a:prstGeom prst="rect">
            <a:avLst/>
          </a:prstGeom>
          <a:noFill/>
        </p:spPr>
        <p:txBody>
          <a:bodyPr wrap="square">
            <a:spAutoFit/>
          </a:bodyPr>
          <a:lstStyle/>
          <a:p>
            <a:pPr marL="425450" indent="-285750">
              <a:buClr>
                <a:schemeClr val="bg1"/>
              </a:buClr>
              <a:buFont typeface="Arial" panose="020B0604020202020204" pitchFamily="34" charset="0"/>
              <a:buChar char="•"/>
            </a:pPr>
            <a:r>
              <a:rPr lang="en-US" dirty="0">
                <a:solidFill>
                  <a:schemeClr val="bg1"/>
                </a:solidFill>
                <a:latin typeface="Montserrat" panose="00000500000000000000" pitchFamily="2" charset="0"/>
              </a:rPr>
              <a:t>P</a:t>
            </a:r>
            <a:r>
              <a:rPr lang="en-US" b="0" i="0" dirty="0">
                <a:solidFill>
                  <a:schemeClr val="bg1"/>
                </a:solidFill>
                <a:effectLst/>
                <a:latin typeface="Montserrat" panose="00000500000000000000" pitchFamily="2" charset="0"/>
              </a:rPr>
              <a:t>recision for each class signifies the ratio true positives (correct classifications) to the total predictions for that class. For our entire model we see a Precisions core of 0.94.</a:t>
            </a:r>
          </a:p>
          <a:p>
            <a:pPr marL="425450" indent="-285750">
              <a:buClr>
                <a:schemeClr val="bg1"/>
              </a:buClr>
              <a:buFont typeface="Arial" panose="020B0604020202020204" pitchFamily="34" charset="0"/>
              <a:buChar char="•"/>
            </a:pPr>
            <a:r>
              <a:rPr lang="en-US" b="0" i="0" dirty="0">
                <a:solidFill>
                  <a:schemeClr val="bg1"/>
                </a:solidFill>
                <a:effectLst/>
                <a:latin typeface="Montserrat" panose="00000500000000000000" pitchFamily="2" charset="0"/>
              </a:rPr>
              <a:t>Recall is defined as the ratio of true positives to the sum of true positives and false negatives. For our model we see a Recall score of 0.86.</a:t>
            </a:r>
          </a:p>
          <a:p>
            <a:pPr marL="425450" indent="-285750">
              <a:buClr>
                <a:schemeClr val="bg1"/>
              </a:buClr>
              <a:buFont typeface="Arial" panose="020B0604020202020204" pitchFamily="34" charset="0"/>
              <a:buChar char="•"/>
            </a:pPr>
            <a:r>
              <a:rPr lang="en-US" b="0" i="0" dirty="0">
                <a:solidFill>
                  <a:schemeClr val="bg1"/>
                </a:solidFill>
                <a:effectLst/>
                <a:latin typeface="Montserrat" panose="00000500000000000000" pitchFamily="2" charset="0"/>
              </a:rPr>
              <a:t>The F1 is the weighted harmonic mean of precision and recall. The closer the value of the F1 score is to 1.0, the better the expected performance of the model is. Our model has a f1-score of 0.89.</a:t>
            </a:r>
            <a:endParaRPr lang="en-AU" sz="14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3457152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72610-5D88-4F4D-8D11-C1EA61009287}"/>
              </a:ext>
            </a:extLst>
          </p:cNvPr>
          <p:cNvSpPr>
            <a:spLocks noGrp="1"/>
          </p:cNvSpPr>
          <p:nvPr>
            <p:ph type="title"/>
          </p:nvPr>
        </p:nvSpPr>
        <p:spPr/>
        <p:txBody>
          <a:bodyPr/>
          <a:lstStyle/>
          <a:p>
            <a:r>
              <a:rPr lang="en-US" dirty="0"/>
              <a:t>AGENDA</a:t>
            </a:r>
            <a:endParaRPr lang="en-IN" dirty="0"/>
          </a:p>
        </p:txBody>
      </p:sp>
      <p:sp>
        <p:nvSpPr>
          <p:cNvPr id="3" name="Text Placeholder 2">
            <a:extLst>
              <a:ext uri="{FF2B5EF4-FFF2-40B4-BE49-F238E27FC236}">
                <a16:creationId xmlns:a16="http://schemas.microsoft.com/office/drawing/2014/main" id="{FD7E9524-13BA-47D2-8B29-382347F831A5}"/>
              </a:ext>
            </a:extLst>
          </p:cNvPr>
          <p:cNvSpPr>
            <a:spLocks noGrp="1"/>
          </p:cNvSpPr>
          <p:nvPr>
            <p:ph type="body" idx="1"/>
          </p:nvPr>
        </p:nvSpPr>
        <p:spPr/>
        <p:txBody>
          <a:bodyPr/>
          <a:lstStyle/>
          <a:p>
            <a:r>
              <a:rPr lang="en-US" dirty="0"/>
              <a:t>Problem Statement</a:t>
            </a:r>
          </a:p>
          <a:p>
            <a:r>
              <a:rPr lang="en-US" dirty="0"/>
              <a:t>Data Source</a:t>
            </a:r>
          </a:p>
          <a:p>
            <a:r>
              <a:rPr lang="en-US" dirty="0"/>
              <a:t>Data Manipulation and Cleaning</a:t>
            </a:r>
          </a:p>
          <a:p>
            <a:r>
              <a:rPr lang="en-US" dirty="0"/>
              <a:t>Exploratory Analysis</a:t>
            </a:r>
          </a:p>
          <a:p>
            <a:r>
              <a:rPr lang="en-US" dirty="0"/>
              <a:t>Linear Regression Model</a:t>
            </a:r>
          </a:p>
          <a:p>
            <a:r>
              <a:rPr lang="en-US" dirty="0"/>
              <a:t>KMeans Clustering</a:t>
            </a:r>
          </a:p>
          <a:p>
            <a:r>
              <a:rPr lang="en-US" dirty="0"/>
              <a:t>KNN Classification</a:t>
            </a:r>
          </a:p>
          <a:p>
            <a:r>
              <a:rPr lang="en-US" dirty="0"/>
              <a:t>Conclusion</a:t>
            </a:r>
          </a:p>
        </p:txBody>
      </p:sp>
    </p:spTree>
    <p:extLst>
      <p:ext uri="{BB962C8B-B14F-4D97-AF65-F5344CB8AC3E}">
        <p14:creationId xmlns:p14="http://schemas.microsoft.com/office/powerpoint/2010/main" val="160898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5250-B32D-4305-8C63-C461E43788A3}"/>
              </a:ext>
            </a:extLst>
          </p:cNvPr>
          <p:cNvSpPr txBox="1">
            <a:spLocks/>
          </p:cNvSpPr>
          <p:nvPr/>
        </p:nvSpPr>
        <p:spPr>
          <a:xfrm>
            <a:off x="1450129" y="231665"/>
            <a:ext cx="6015294"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dirty="0"/>
              <a:t>Cross Validation using Grid Search</a:t>
            </a:r>
            <a:endParaRPr lang="en-IN" dirty="0"/>
          </a:p>
        </p:txBody>
      </p:sp>
      <p:pic>
        <p:nvPicPr>
          <p:cNvPr id="3" name="Picture 2" descr="Chart&#10;&#10;Description automatically generated">
            <a:extLst>
              <a:ext uri="{FF2B5EF4-FFF2-40B4-BE49-F238E27FC236}">
                <a16:creationId xmlns:a16="http://schemas.microsoft.com/office/drawing/2014/main" id="{83396962-E2EB-463C-9C7F-D4E434776978}"/>
              </a:ext>
            </a:extLst>
          </p:cNvPr>
          <p:cNvPicPr>
            <a:picLocks noChangeAspect="1"/>
          </p:cNvPicPr>
          <p:nvPr/>
        </p:nvPicPr>
        <p:blipFill>
          <a:blip r:embed="rId2"/>
          <a:stretch>
            <a:fillRect/>
          </a:stretch>
        </p:blipFill>
        <p:spPr>
          <a:xfrm>
            <a:off x="1794188" y="1038805"/>
            <a:ext cx="4901587" cy="3352381"/>
          </a:xfrm>
          <a:prstGeom prst="rect">
            <a:avLst/>
          </a:prstGeom>
        </p:spPr>
      </p:pic>
    </p:spTree>
    <p:extLst>
      <p:ext uri="{BB962C8B-B14F-4D97-AF65-F5344CB8AC3E}">
        <p14:creationId xmlns:p14="http://schemas.microsoft.com/office/powerpoint/2010/main" val="792135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860F4-B0AD-4D36-91E9-B0191B71D306}"/>
              </a:ext>
            </a:extLst>
          </p:cNvPr>
          <p:cNvSpPr>
            <a:spLocks noGrp="1"/>
          </p:cNvSpPr>
          <p:nvPr>
            <p:ph type="title"/>
          </p:nvPr>
        </p:nvSpPr>
        <p:spPr>
          <a:xfrm>
            <a:off x="938500" y="445025"/>
            <a:ext cx="4629300" cy="619598"/>
          </a:xfrm>
        </p:spPr>
        <p:txBody>
          <a:bodyPr/>
          <a:lstStyle/>
          <a:p>
            <a:r>
              <a:rPr lang="en-US" dirty="0"/>
              <a:t>Conclusion</a:t>
            </a:r>
            <a:endParaRPr lang="en-IN" dirty="0"/>
          </a:p>
        </p:txBody>
      </p:sp>
      <p:sp>
        <p:nvSpPr>
          <p:cNvPr id="3" name="Text Placeholder 2">
            <a:extLst>
              <a:ext uri="{FF2B5EF4-FFF2-40B4-BE49-F238E27FC236}">
                <a16:creationId xmlns:a16="http://schemas.microsoft.com/office/drawing/2014/main" id="{56ED4F48-2EAD-4077-99A6-C3091047994D}"/>
              </a:ext>
            </a:extLst>
          </p:cNvPr>
          <p:cNvSpPr>
            <a:spLocks noGrp="1"/>
          </p:cNvSpPr>
          <p:nvPr>
            <p:ph type="body" idx="1"/>
          </p:nvPr>
        </p:nvSpPr>
        <p:spPr>
          <a:xfrm>
            <a:off x="280851" y="1191300"/>
            <a:ext cx="8412479" cy="2760900"/>
          </a:xfrm>
        </p:spPr>
        <p:txBody>
          <a:bodyPr/>
          <a:lstStyle/>
          <a:p>
            <a:endParaRPr lang="en-US" baseline="30000" dirty="0">
              <a:solidFill>
                <a:schemeClr val="bg1"/>
              </a:solidFill>
            </a:endParaRPr>
          </a:p>
          <a:p>
            <a:endParaRPr lang="en-US" baseline="30000" dirty="0">
              <a:solidFill>
                <a:schemeClr val="bg1"/>
              </a:solidFill>
            </a:endParaRPr>
          </a:p>
          <a:p>
            <a:endParaRPr lang="en-US" baseline="30000" dirty="0"/>
          </a:p>
        </p:txBody>
      </p:sp>
      <p:sp>
        <p:nvSpPr>
          <p:cNvPr id="4" name="TextBox 3">
            <a:extLst>
              <a:ext uri="{FF2B5EF4-FFF2-40B4-BE49-F238E27FC236}">
                <a16:creationId xmlns:a16="http://schemas.microsoft.com/office/drawing/2014/main" id="{E2BEB301-678E-41FD-A614-3FA4E5741E8B}"/>
              </a:ext>
            </a:extLst>
          </p:cNvPr>
          <p:cNvSpPr txBox="1"/>
          <p:nvPr/>
        </p:nvSpPr>
        <p:spPr>
          <a:xfrm>
            <a:off x="690524" y="1125200"/>
            <a:ext cx="6618146" cy="2677656"/>
          </a:xfrm>
          <a:prstGeom prst="rect">
            <a:avLst/>
          </a:prstGeom>
          <a:noFill/>
        </p:spPr>
        <p:txBody>
          <a:bodyPr wrap="square">
            <a:spAutoFit/>
          </a:bodyPr>
          <a:lstStyle/>
          <a:p>
            <a:pPr marL="425450" indent="-285750">
              <a:buClr>
                <a:schemeClr val="bg1"/>
              </a:buClr>
              <a:buFont typeface="Arial" panose="020B0604020202020204" pitchFamily="34" charset="0"/>
              <a:buChar char="•"/>
            </a:pPr>
            <a:r>
              <a:rPr lang="en-AU" sz="1400" dirty="0">
                <a:solidFill>
                  <a:schemeClr val="bg1"/>
                </a:solidFill>
                <a:latin typeface="Montserrat" panose="00000500000000000000" pitchFamily="2" charset="0"/>
              </a:rPr>
              <a:t>We were able to fit a linear regression model predicting the number of house sales. </a:t>
            </a:r>
          </a:p>
          <a:p>
            <a:pPr marL="425450" indent="-285750">
              <a:buClr>
                <a:schemeClr val="bg1"/>
              </a:buClr>
              <a:buFont typeface="Arial" panose="020B0604020202020204" pitchFamily="34" charset="0"/>
              <a:buChar char="•"/>
            </a:pPr>
            <a:r>
              <a:rPr lang="en-AU" sz="1400" dirty="0">
                <a:solidFill>
                  <a:schemeClr val="bg1"/>
                </a:solidFill>
                <a:latin typeface="Montserrat" panose="00000500000000000000" pitchFamily="2" charset="0"/>
              </a:rPr>
              <a:t>Clustered the LGA’s into 3 groups -&gt; ‘Lower Middle Class’, ‘Upper Middle Class’ and ‘Rich Class’.</a:t>
            </a:r>
          </a:p>
          <a:p>
            <a:pPr marL="425450" indent="-285750">
              <a:buClr>
                <a:schemeClr val="bg1"/>
              </a:buClr>
              <a:buFont typeface="Arial" panose="020B0604020202020204" pitchFamily="34" charset="0"/>
              <a:buChar char="•"/>
            </a:pPr>
            <a:r>
              <a:rPr lang="en-AU" dirty="0">
                <a:solidFill>
                  <a:schemeClr val="bg1"/>
                </a:solidFill>
                <a:latin typeface="Montserrat" panose="00000500000000000000" pitchFamily="2" charset="0"/>
              </a:rPr>
              <a:t>Our classification model based on this clustered data also has a high accuracy.</a:t>
            </a:r>
          </a:p>
          <a:p>
            <a:pPr marL="425450" indent="-285750">
              <a:buClr>
                <a:schemeClr val="bg1"/>
              </a:buClr>
              <a:buFont typeface="Arial" panose="020B0604020202020204" pitchFamily="34" charset="0"/>
              <a:buChar char="•"/>
            </a:pPr>
            <a:endParaRPr lang="en-AU" sz="1400" dirty="0">
              <a:solidFill>
                <a:schemeClr val="bg1"/>
              </a:solidFill>
              <a:latin typeface="Montserrat" panose="00000500000000000000" pitchFamily="2" charset="0"/>
            </a:endParaRPr>
          </a:p>
          <a:p>
            <a:pPr marL="139700">
              <a:buClr>
                <a:schemeClr val="bg1"/>
              </a:buClr>
            </a:pPr>
            <a:r>
              <a:rPr lang="en-AU" sz="1400" dirty="0">
                <a:solidFill>
                  <a:schemeClr val="bg1"/>
                </a:solidFill>
                <a:latin typeface="Montserrat" panose="00000500000000000000" pitchFamily="2" charset="0"/>
              </a:rPr>
              <a:t>Future Improvements:</a:t>
            </a:r>
          </a:p>
          <a:p>
            <a:pPr marL="139700">
              <a:buClr>
                <a:schemeClr val="bg1"/>
              </a:buClr>
            </a:pPr>
            <a:endParaRPr lang="en-AU" dirty="0">
              <a:solidFill>
                <a:schemeClr val="bg1"/>
              </a:solidFill>
              <a:latin typeface="Montserrat" panose="00000500000000000000" pitchFamily="2" charset="0"/>
            </a:endParaRPr>
          </a:p>
          <a:p>
            <a:pPr marL="425450" indent="-285750">
              <a:buClr>
                <a:schemeClr val="bg1"/>
              </a:buClr>
              <a:buFont typeface="Arial" panose="020B0604020202020204" pitchFamily="34" charset="0"/>
              <a:buChar char="•"/>
            </a:pPr>
            <a:r>
              <a:rPr lang="en-AU" sz="1400" dirty="0">
                <a:solidFill>
                  <a:schemeClr val="bg1"/>
                </a:solidFill>
                <a:latin typeface="Montserrat" panose="00000500000000000000" pitchFamily="2" charset="0"/>
              </a:rPr>
              <a:t>Adding more features that do affect sales and rent data.</a:t>
            </a:r>
          </a:p>
          <a:p>
            <a:pPr marL="425450" indent="-285750">
              <a:buClr>
                <a:schemeClr val="bg1"/>
              </a:buClr>
              <a:buFont typeface="Arial" panose="020B0604020202020204" pitchFamily="34" charset="0"/>
              <a:buChar char="•"/>
            </a:pPr>
            <a:r>
              <a:rPr lang="en-AU" dirty="0">
                <a:solidFill>
                  <a:schemeClr val="bg1"/>
                </a:solidFill>
                <a:latin typeface="Montserrat" panose="00000500000000000000" pitchFamily="2" charset="0"/>
              </a:rPr>
              <a:t>Adding more data.</a:t>
            </a:r>
            <a:endParaRPr lang="en-AU" sz="1400" dirty="0">
              <a:solidFill>
                <a:schemeClr val="bg1"/>
              </a:solidFill>
              <a:latin typeface="Montserrat" panose="00000500000000000000" pitchFamily="2" charset="0"/>
            </a:endParaRPr>
          </a:p>
          <a:p>
            <a:pPr marL="425450" indent="-285750">
              <a:buClr>
                <a:schemeClr val="bg1"/>
              </a:buClr>
              <a:buFont typeface="Arial" panose="020B0604020202020204" pitchFamily="34" charset="0"/>
              <a:buChar char="•"/>
            </a:pPr>
            <a:endParaRPr lang="en-AU" sz="1400" dirty="0">
              <a:solidFill>
                <a:schemeClr val="bg1"/>
              </a:solidFill>
              <a:latin typeface="Montserrat" panose="00000500000000000000" pitchFamily="2" charset="0"/>
            </a:endParaRPr>
          </a:p>
        </p:txBody>
      </p:sp>
      <p:pic>
        <p:nvPicPr>
          <p:cNvPr id="6" name="Picture 5" descr="A picture containing text, clipart&#10;&#10;Description automatically generated">
            <a:extLst>
              <a:ext uri="{FF2B5EF4-FFF2-40B4-BE49-F238E27FC236}">
                <a16:creationId xmlns:a16="http://schemas.microsoft.com/office/drawing/2014/main" id="{851E9BBC-B0E2-4822-AFD7-D9C09F5A30C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643554" y="2767856"/>
            <a:ext cx="1964215" cy="1311021"/>
          </a:xfrm>
          <a:prstGeom prst="rect">
            <a:avLst/>
          </a:prstGeom>
        </p:spPr>
      </p:pic>
    </p:spTree>
    <p:extLst>
      <p:ext uri="{BB962C8B-B14F-4D97-AF65-F5344CB8AC3E}">
        <p14:creationId xmlns:p14="http://schemas.microsoft.com/office/powerpoint/2010/main" val="2766378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6B44E-C4F9-41CC-8AD8-14B1D1A5CE62}"/>
              </a:ext>
            </a:extLst>
          </p:cNvPr>
          <p:cNvSpPr>
            <a:spLocks noGrp="1"/>
          </p:cNvSpPr>
          <p:nvPr>
            <p:ph type="title"/>
          </p:nvPr>
        </p:nvSpPr>
        <p:spPr/>
        <p:txBody>
          <a:bodyPr/>
          <a:lstStyle/>
          <a:p>
            <a:r>
              <a:rPr lang="en-US" dirty="0"/>
              <a:t>References</a:t>
            </a:r>
            <a:endParaRPr lang="en-IN" dirty="0"/>
          </a:p>
        </p:txBody>
      </p:sp>
      <p:sp>
        <p:nvSpPr>
          <p:cNvPr id="3" name="Text Placeholder 2">
            <a:extLst>
              <a:ext uri="{FF2B5EF4-FFF2-40B4-BE49-F238E27FC236}">
                <a16:creationId xmlns:a16="http://schemas.microsoft.com/office/drawing/2014/main" id="{9D6A5F21-8C1E-4FB1-8AB0-08F7F2328AFA}"/>
              </a:ext>
            </a:extLst>
          </p:cNvPr>
          <p:cNvSpPr>
            <a:spLocks noGrp="1"/>
          </p:cNvSpPr>
          <p:nvPr>
            <p:ph type="body" idx="1"/>
          </p:nvPr>
        </p:nvSpPr>
        <p:spPr/>
        <p:txBody>
          <a:bodyPr/>
          <a:lstStyle/>
          <a:p>
            <a:r>
              <a:rPr lang="en-IN" dirty="0">
                <a:hlinkClick r:id="rId2"/>
              </a:rPr>
              <a:t>https://www.facs.nsw.gov.au/resources/statistics/rent-and-sales/dashboard</a:t>
            </a:r>
            <a:endParaRPr lang="en-IN" dirty="0"/>
          </a:p>
          <a:p>
            <a:endParaRPr lang="en-IN" dirty="0"/>
          </a:p>
          <a:p>
            <a:r>
              <a:rPr lang="en-IN" dirty="0">
                <a:hlinkClick r:id="rId3"/>
              </a:rPr>
              <a:t>https://www.abs.gov.au/statistics/labour/earnings-and-work-hours/personal-income-australia/latest-release#data-download</a:t>
            </a:r>
            <a:endParaRPr lang="en-IN" dirty="0"/>
          </a:p>
          <a:p>
            <a:endParaRPr lang="en-IN" dirty="0"/>
          </a:p>
          <a:p>
            <a:r>
              <a:rPr lang="en-IN" dirty="0">
                <a:hlinkClick r:id="rId4"/>
              </a:rPr>
              <a:t>https://www.bocsar.nsw.gov.au/</a:t>
            </a:r>
            <a:endParaRPr lang="en-IN" dirty="0"/>
          </a:p>
        </p:txBody>
      </p:sp>
    </p:spTree>
    <p:extLst>
      <p:ext uri="{BB962C8B-B14F-4D97-AF65-F5344CB8AC3E}">
        <p14:creationId xmlns:p14="http://schemas.microsoft.com/office/powerpoint/2010/main" val="3550865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93FDF-B5A2-454B-A47B-3F760D7767C3}"/>
              </a:ext>
            </a:extLst>
          </p:cNvPr>
          <p:cNvSpPr>
            <a:spLocks noGrp="1"/>
          </p:cNvSpPr>
          <p:nvPr>
            <p:ph type="title"/>
          </p:nvPr>
        </p:nvSpPr>
        <p:spPr>
          <a:xfrm>
            <a:off x="0" y="1948243"/>
            <a:ext cx="9144000" cy="941400"/>
          </a:xfrm>
        </p:spPr>
        <p:txBody>
          <a:bodyPr/>
          <a:lstStyle/>
          <a:p>
            <a:pPr algn="ctr"/>
            <a:r>
              <a:rPr lang="en-US" sz="4000" dirty="0"/>
              <a:t>THANK YOU</a:t>
            </a:r>
            <a:endParaRPr lang="en-IN" sz="4000" dirty="0"/>
          </a:p>
        </p:txBody>
      </p:sp>
    </p:spTree>
    <p:extLst>
      <p:ext uri="{BB962C8B-B14F-4D97-AF65-F5344CB8AC3E}">
        <p14:creationId xmlns:p14="http://schemas.microsoft.com/office/powerpoint/2010/main" val="94920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1025718" y="754545"/>
            <a:ext cx="7092563" cy="100211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dirty="0"/>
              <a:t>DATA ANALYSIS ON HOUSE SALES AND RENT DATA IN NEW SOUTH WALES, AUSTRALIA</a:t>
            </a:r>
            <a:endParaRPr sz="2000" dirty="0"/>
          </a:p>
        </p:txBody>
      </p:sp>
      <p:sp>
        <p:nvSpPr>
          <p:cNvPr id="171" name="Google Shape;171;p39"/>
          <p:cNvSpPr txBox="1">
            <a:spLocks noGrp="1"/>
          </p:cNvSpPr>
          <p:nvPr>
            <p:ph type="body" idx="1"/>
          </p:nvPr>
        </p:nvSpPr>
        <p:spPr>
          <a:xfrm>
            <a:off x="3529410" y="1477926"/>
            <a:ext cx="5029799" cy="30834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sz="1400" u="sng" dirty="0"/>
              <a:t>PROJECT SUMMARY</a:t>
            </a:r>
            <a:endParaRPr sz="1400" u="sng" dirty="0"/>
          </a:p>
          <a:p>
            <a:pPr marL="0" lvl="0" indent="0" algn="l" rtl="0">
              <a:spcBef>
                <a:spcPts val="0"/>
              </a:spcBef>
              <a:spcAft>
                <a:spcPts val="0"/>
              </a:spcAft>
              <a:buNone/>
            </a:pPr>
            <a:endParaRPr dirty="0"/>
          </a:p>
          <a:p>
            <a:pPr marL="0" indent="0" algn="just">
              <a:spcAft>
                <a:spcPts val="1600"/>
              </a:spcAft>
              <a:buNone/>
            </a:pPr>
            <a:r>
              <a:rPr lang="en-US" sz="1200" dirty="0"/>
              <a:t>The property market in New South Wales, particularly in Sydney, has been rising in recent years. </a:t>
            </a:r>
          </a:p>
          <a:p>
            <a:pPr marL="0" indent="0" algn="just">
              <a:spcAft>
                <a:spcPts val="1600"/>
              </a:spcAft>
              <a:buNone/>
            </a:pPr>
            <a:r>
              <a:rPr lang="en-US" sz="1200" dirty="0"/>
              <a:t>The cost has increased by nearly 15% in the last year. </a:t>
            </a:r>
          </a:p>
          <a:p>
            <a:pPr marL="0" indent="0" algn="just">
              <a:spcAft>
                <a:spcPts val="1600"/>
              </a:spcAft>
              <a:buNone/>
            </a:pPr>
            <a:r>
              <a:rPr lang="en-US" sz="1200" dirty="0"/>
              <a:t>As the number of individuals coming to NSW to study or work grows, everyone should be able to find a suitable home to live that is both affordable and safe. </a:t>
            </a:r>
          </a:p>
          <a:p>
            <a:pPr marL="0" indent="0" algn="just">
              <a:spcAft>
                <a:spcPts val="1600"/>
              </a:spcAft>
              <a:buNone/>
            </a:pPr>
            <a:r>
              <a:rPr lang="en-US" sz="1200" dirty="0"/>
              <a:t>We are utilizing statistics on income, crime, housing sales and rent to characterize all of NSW’s Local Government Areas (LGAs) and see if there is a relationship between them. (</a:t>
            </a:r>
            <a:r>
              <a:rPr lang="en-US" sz="1200" dirty="0" err="1"/>
              <a:t>Yardney</a:t>
            </a:r>
            <a:r>
              <a:rPr lang="en-US" sz="1200" dirty="0"/>
              <a:t>, M 2021)</a:t>
            </a:r>
            <a:endParaRPr lang="en-AU" sz="1200" dirty="0"/>
          </a:p>
          <a:p>
            <a:pPr marL="0" lvl="0" indent="0" algn="l" rtl="0">
              <a:spcBef>
                <a:spcPts val="0"/>
              </a:spcBef>
              <a:spcAft>
                <a:spcPts val="1600"/>
              </a:spcAft>
              <a:buNone/>
            </a:pPr>
            <a:endParaRPr lang="en-AU" dirty="0"/>
          </a:p>
        </p:txBody>
      </p:sp>
      <p:cxnSp>
        <p:nvCxnSpPr>
          <p:cNvPr id="172" name="Google Shape;172;p39"/>
          <p:cNvCxnSpPr/>
          <p:nvPr/>
        </p:nvCxnSpPr>
        <p:spPr>
          <a:xfrm>
            <a:off x="1129567" y="67503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2" descr="Adam Bandt says house prices are rising by $1,200 a day. Is he correct? -  ABC News">
            <a:extLst>
              <a:ext uri="{FF2B5EF4-FFF2-40B4-BE49-F238E27FC236}">
                <a16:creationId xmlns:a16="http://schemas.microsoft.com/office/drawing/2014/main" id="{A6D6583F-8632-F645-A0D0-A863DA6E7B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076" y="2042236"/>
            <a:ext cx="3021494" cy="20155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4"/>
            <a:ext cx="5971183" cy="9699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PROBLEM STATEMENT AND GOALS</a:t>
            </a:r>
            <a:endParaRPr sz="2000" dirty="0">
              <a:solidFill>
                <a:schemeClr val="accent1"/>
              </a:solidFill>
            </a:endParaRPr>
          </a:p>
        </p:txBody>
      </p:sp>
      <p:sp>
        <p:nvSpPr>
          <p:cNvPr id="215" name="Google Shape;215;p44"/>
          <p:cNvSpPr txBox="1">
            <a:spLocks noGrp="1"/>
          </p:cNvSpPr>
          <p:nvPr>
            <p:ph type="body" idx="1"/>
          </p:nvPr>
        </p:nvSpPr>
        <p:spPr>
          <a:xfrm>
            <a:off x="699715" y="1445996"/>
            <a:ext cx="7625578" cy="3252480"/>
          </a:xfrm>
          <a:prstGeom prst="rect">
            <a:avLst/>
          </a:prstGeom>
        </p:spPr>
        <p:txBody>
          <a:bodyPr spcFirstLastPara="1" wrap="square" lIns="91425" tIns="91425" rIns="91425" bIns="91425" anchor="t" anchorCtr="0">
            <a:noAutofit/>
          </a:bodyPr>
          <a:lstStyle/>
          <a:p>
            <a:pPr lvl="0"/>
            <a:r>
              <a:rPr lang="en-US" dirty="0"/>
              <a:t>Predicting the number of house sales based on the crime and income data </a:t>
            </a:r>
          </a:p>
          <a:p>
            <a:pPr marL="139700" lvl="0" indent="0">
              <a:buNone/>
            </a:pPr>
            <a:endParaRPr lang="en-AU" dirty="0"/>
          </a:p>
          <a:p>
            <a:r>
              <a:rPr lang="en-AU" dirty="0"/>
              <a:t>Clustering LGAs based on Rent, Sales, Crime and Income data</a:t>
            </a:r>
          </a:p>
          <a:p>
            <a:pPr marL="139700" lvl="0" indent="0">
              <a:buNone/>
            </a:pPr>
            <a:endParaRPr lang="en-AU" dirty="0"/>
          </a:p>
          <a:p>
            <a:pPr lvl="0"/>
            <a:r>
              <a:rPr lang="en-US" dirty="0"/>
              <a:t>Classification model based on the same set of data</a:t>
            </a:r>
          </a:p>
          <a:p>
            <a:pPr lvl="0"/>
            <a:endParaRPr lang="en-US" dirty="0"/>
          </a:p>
          <a:p>
            <a:pPr lvl="0"/>
            <a:r>
              <a:rPr lang="en-US" dirty="0"/>
              <a:t>Finding the average rental cost per Suburb</a:t>
            </a:r>
          </a:p>
          <a:p>
            <a:pPr marL="139700" lvl="0" indent="0">
              <a:buNone/>
            </a:pPr>
            <a:endParaRPr lang="en-AU" dirty="0"/>
          </a:p>
          <a:p>
            <a:pPr lvl="0"/>
            <a:r>
              <a:rPr lang="en-US" dirty="0"/>
              <a:t>Finding the average sales prices for all LGAs, and</a:t>
            </a:r>
          </a:p>
          <a:p>
            <a:pPr marL="139700" lvl="0" indent="0">
              <a:buNone/>
            </a:pPr>
            <a:endParaRPr lang="en-AU" dirty="0"/>
          </a:p>
          <a:p>
            <a:r>
              <a:rPr lang="en-US" dirty="0"/>
              <a:t>Finding the most and the least popular LGA for renting as well as sales prices. </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127D-8CD7-4A78-B4E6-A27871331917}"/>
              </a:ext>
            </a:extLst>
          </p:cNvPr>
          <p:cNvSpPr>
            <a:spLocks noGrp="1"/>
          </p:cNvSpPr>
          <p:nvPr>
            <p:ph type="title"/>
          </p:nvPr>
        </p:nvSpPr>
        <p:spPr>
          <a:xfrm>
            <a:off x="938500" y="445025"/>
            <a:ext cx="5728114" cy="511905"/>
          </a:xfrm>
        </p:spPr>
        <p:txBody>
          <a:bodyPr/>
          <a:lstStyle/>
          <a:p>
            <a:r>
              <a:rPr lang="en" sz="2400" dirty="0"/>
              <a:t>DATA SOURCES </a:t>
            </a:r>
            <a:endParaRPr lang="en-AU" dirty="0"/>
          </a:p>
        </p:txBody>
      </p:sp>
      <p:graphicFrame>
        <p:nvGraphicFramePr>
          <p:cNvPr id="4" name="Diagram 3">
            <a:extLst>
              <a:ext uri="{FF2B5EF4-FFF2-40B4-BE49-F238E27FC236}">
                <a16:creationId xmlns:a16="http://schemas.microsoft.com/office/drawing/2014/main" id="{CD99BABE-CE5C-4CA9-B3BB-C9C66317DAA3}"/>
              </a:ext>
            </a:extLst>
          </p:cNvPr>
          <p:cNvGraphicFramePr/>
          <p:nvPr/>
        </p:nvGraphicFramePr>
        <p:xfrm>
          <a:off x="311888" y="1297173"/>
          <a:ext cx="8332381" cy="3678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6151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DF539-88FB-465D-838E-BFD9C9869762}"/>
              </a:ext>
            </a:extLst>
          </p:cNvPr>
          <p:cNvSpPr>
            <a:spLocks noGrp="1"/>
          </p:cNvSpPr>
          <p:nvPr>
            <p:ph type="title"/>
          </p:nvPr>
        </p:nvSpPr>
        <p:spPr>
          <a:xfrm>
            <a:off x="244549" y="445025"/>
            <a:ext cx="8133905" cy="635757"/>
          </a:xfrm>
        </p:spPr>
        <p:txBody>
          <a:bodyPr/>
          <a:lstStyle/>
          <a:p>
            <a:r>
              <a:rPr lang="en" sz="2400" dirty="0"/>
              <a:t>DATA FORMAT, CLEANING AND MANIPULATION </a:t>
            </a:r>
            <a:endParaRPr lang="en-AU" dirty="0"/>
          </a:p>
        </p:txBody>
      </p:sp>
      <p:sp>
        <p:nvSpPr>
          <p:cNvPr id="3" name="Text Placeholder 2">
            <a:extLst>
              <a:ext uri="{FF2B5EF4-FFF2-40B4-BE49-F238E27FC236}">
                <a16:creationId xmlns:a16="http://schemas.microsoft.com/office/drawing/2014/main" id="{D1D8EF37-52F2-4814-8D2A-461C507C6469}"/>
              </a:ext>
            </a:extLst>
          </p:cNvPr>
          <p:cNvSpPr>
            <a:spLocks noGrp="1"/>
          </p:cNvSpPr>
          <p:nvPr>
            <p:ph type="body" idx="1"/>
          </p:nvPr>
        </p:nvSpPr>
        <p:spPr>
          <a:xfrm>
            <a:off x="1509823" y="1039089"/>
            <a:ext cx="7389628" cy="3862520"/>
          </a:xfrm>
        </p:spPr>
        <p:txBody>
          <a:bodyPr/>
          <a:lstStyle/>
          <a:p>
            <a:pPr marL="596900" lvl="1" indent="0">
              <a:buNone/>
            </a:pPr>
            <a:endParaRPr lang="en-AU" dirty="0"/>
          </a:p>
          <a:p>
            <a:pPr marL="596900" lvl="1" indent="0">
              <a:buNone/>
            </a:pPr>
            <a:endParaRPr lang="en-AU" dirty="0"/>
          </a:p>
          <a:p>
            <a:pPr marL="596900" lvl="1" indent="0">
              <a:buNone/>
            </a:pPr>
            <a:endParaRPr lang="en-AU" dirty="0"/>
          </a:p>
          <a:p>
            <a:pPr marL="596900" lvl="1" indent="0">
              <a:buNone/>
            </a:pPr>
            <a:endParaRPr lang="en-AU" dirty="0"/>
          </a:p>
          <a:p>
            <a:endParaRPr lang="en-AU" dirty="0"/>
          </a:p>
          <a:p>
            <a:endParaRPr lang="en-AU" dirty="0"/>
          </a:p>
        </p:txBody>
      </p:sp>
      <p:pic>
        <p:nvPicPr>
          <p:cNvPr id="5" name="Picture 4">
            <a:extLst>
              <a:ext uri="{FF2B5EF4-FFF2-40B4-BE49-F238E27FC236}">
                <a16:creationId xmlns:a16="http://schemas.microsoft.com/office/drawing/2014/main" id="{ADC38DCA-DDFA-43DB-94A6-1EC8AEB796BD}"/>
              </a:ext>
            </a:extLst>
          </p:cNvPr>
          <p:cNvPicPr>
            <a:picLocks noChangeAspect="1"/>
          </p:cNvPicPr>
          <p:nvPr/>
        </p:nvPicPr>
        <p:blipFill rotWithShape="1">
          <a:blip r:embed="rId2"/>
          <a:srcRect l="19588" t="30871" r="6149" b="23267"/>
          <a:stretch/>
        </p:blipFill>
        <p:spPr>
          <a:xfrm>
            <a:off x="1658679" y="3054991"/>
            <a:ext cx="7240772" cy="1834790"/>
          </a:xfrm>
          <a:prstGeom prst="rect">
            <a:avLst/>
          </a:prstGeom>
        </p:spPr>
      </p:pic>
      <p:pic>
        <p:nvPicPr>
          <p:cNvPr id="7" name="Picture 6">
            <a:extLst>
              <a:ext uri="{FF2B5EF4-FFF2-40B4-BE49-F238E27FC236}">
                <a16:creationId xmlns:a16="http://schemas.microsoft.com/office/drawing/2014/main" id="{34B6EEF4-C916-4246-AD96-5424979171DC}"/>
              </a:ext>
            </a:extLst>
          </p:cNvPr>
          <p:cNvPicPr>
            <a:picLocks noChangeAspect="1"/>
          </p:cNvPicPr>
          <p:nvPr/>
        </p:nvPicPr>
        <p:blipFill rotWithShape="1">
          <a:blip r:embed="rId3"/>
          <a:srcRect l="19969" t="30816" r="18636" b="4655"/>
          <a:stretch/>
        </p:blipFill>
        <p:spPr>
          <a:xfrm>
            <a:off x="1658679" y="1039089"/>
            <a:ext cx="7240772" cy="1829293"/>
          </a:xfrm>
          <a:prstGeom prst="rect">
            <a:avLst/>
          </a:prstGeom>
        </p:spPr>
      </p:pic>
      <p:sp>
        <p:nvSpPr>
          <p:cNvPr id="8" name="Rectangle: Rounded Corners 7">
            <a:extLst>
              <a:ext uri="{FF2B5EF4-FFF2-40B4-BE49-F238E27FC236}">
                <a16:creationId xmlns:a16="http://schemas.microsoft.com/office/drawing/2014/main" id="{39A53BCA-063B-4D7F-BBDB-F71DD695C2A0}"/>
              </a:ext>
            </a:extLst>
          </p:cNvPr>
          <p:cNvSpPr/>
          <p:nvPr/>
        </p:nvSpPr>
        <p:spPr>
          <a:xfrm>
            <a:off x="244549" y="1307805"/>
            <a:ext cx="776177" cy="780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a:t>
            </a:r>
            <a:endParaRPr lang="en-AU" dirty="0"/>
          </a:p>
        </p:txBody>
      </p:sp>
      <p:sp>
        <p:nvSpPr>
          <p:cNvPr id="9" name="Arrow: Right 8">
            <a:extLst>
              <a:ext uri="{FF2B5EF4-FFF2-40B4-BE49-F238E27FC236}">
                <a16:creationId xmlns:a16="http://schemas.microsoft.com/office/drawing/2014/main" id="{67F0D911-45AC-4A63-BBEC-3EF896944647}"/>
              </a:ext>
            </a:extLst>
          </p:cNvPr>
          <p:cNvSpPr/>
          <p:nvPr/>
        </p:nvSpPr>
        <p:spPr>
          <a:xfrm>
            <a:off x="1265274" y="1679944"/>
            <a:ext cx="244549" cy="212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Rounded Corners 11">
            <a:extLst>
              <a:ext uri="{FF2B5EF4-FFF2-40B4-BE49-F238E27FC236}">
                <a16:creationId xmlns:a16="http://schemas.microsoft.com/office/drawing/2014/main" id="{15DB18AE-E25D-4F30-B9FA-F8F0CB2AF799}"/>
              </a:ext>
            </a:extLst>
          </p:cNvPr>
          <p:cNvSpPr/>
          <p:nvPr/>
        </p:nvSpPr>
        <p:spPr>
          <a:xfrm>
            <a:off x="269353" y="3427234"/>
            <a:ext cx="776177" cy="780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Rent</a:t>
            </a:r>
            <a:endParaRPr lang="en-AU" dirty="0"/>
          </a:p>
        </p:txBody>
      </p:sp>
      <p:sp>
        <p:nvSpPr>
          <p:cNvPr id="13" name="Arrow: Right 12">
            <a:extLst>
              <a:ext uri="{FF2B5EF4-FFF2-40B4-BE49-F238E27FC236}">
                <a16:creationId xmlns:a16="http://schemas.microsoft.com/office/drawing/2014/main" id="{38DC80F7-2DFF-4F0F-B597-819F74413575}"/>
              </a:ext>
            </a:extLst>
          </p:cNvPr>
          <p:cNvSpPr/>
          <p:nvPr/>
        </p:nvSpPr>
        <p:spPr>
          <a:xfrm>
            <a:off x="1311344" y="3767470"/>
            <a:ext cx="244549" cy="212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12879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E2810-B113-4262-9A09-6A1185DF99E3}"/>
              </a:ext>
            </a:extLst>
          </p:cNvPr>
          <p:cNvSpPr>
            <a:spLocks noGrp="1"/>
          </p:cNvSpPr>
          <p:nvPr>
            <p:ph type="title"/>
          </p:nvPr>
        </p:nvSpPr>
        <p:spPr>
          <a:xfrm>
            <a:off x="938499" y="445025"/>
            <a:ext cx="5791909" cy="650128"/>
          </a:xfrm>
        </p:spPr>
        <p:txBody>
          <a:bodyPr/>
          <a:lstStyle/>
          <a:p>
            <a:r>
              <a:rPr lang="en-AU" dirty="0"/>
              <a:t>Average rental cost across LGA’s</a:t>
            </a:r>
          </a:p>
        </p:txBody>
      </p:sp>
      <p:sp>
        <p:nvSpPr>
          <p:cNvPr id="3" name="Text Placeholder 2">
            <a:extLst>
              <a:ext uri="{FF2B5EF4-FFF2-40B4-BE49-F238E27FC236}">
                <a16:creationId xmlns:a16="http://schemas.microsoft.com/office/drawing/2014/main" id="{69CB952E-BB25-48C9-94D7-CBEEA73EF407}"/>
              </a:ext>
            </a:extLst>
          </p:cNvPr>
          <p:cNvSpPr>
            <a:spLocks noGrp="1"/>
          </p:cNvSpPr>
          <p:nvPr>
            <p:ph type="body" idx="1"/>
          </p:nvPr>
        </p:nvSpPr>
        <p:spPr>
          <a:xfrm>
            <a:off x="938500" y="1659275"/>
            <a:ext cx="6142784" cy="2760900"/>
          </a:xfrm>
        </p:spPr>
        <p:txBody>
          <a:bodyPr/>
          <a:lstStyle/>
          <a:p>
            <a:pPr marL="139700" indent="0">
              <a:buNone/>
            </a:pPr>
            <a:r>
              <a:rPr lang="en-AU" dirty="0"/>
              <a:t>     </a:t>
            </a:r>
          </a:p>
        </p:txBody>
      </p:sp>
      <p:pic>
        <p:nvPicPr>
          <p:cNvPr id="4" name="Picture 3">
            <a:extLst>
              <a:ext uri="{FF2B5EF4-FFF2-40B4-BE49-F238E27FC236}">
                <a16:creationId xmlns:a16="http://schemas.microsoft.com/office/drawing/2014/main" id="{E90B1CCD-DB50-4636-AE3B-E4ACA8AB0027}"/>
              </a:ext>
            </a:extLst>
          </p:cNvPr>
          <p:cNvPicPr>
            <a:picLocks noChangeAspect="1"/>
          </p:cNvPicPr>
          <p:nvPr/>
        </p:nvPicPr>
        <p:blipFill rotWithShape="1">
          <a:blip r:embed="rId2"/>
          <a:srcRect l="9952" t="20697" r="10063" b="20209"/>
          <a:stretch/>
        </p:blipFill>
        <p:spPr bwMode="auto">
          <a:xfrm>
            <a:off x="159488" y="1250692"/>
            <a:ext cx="8681563" cy="35233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63948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E4671-A6B6-4A5B-A359-244C5A7BF715}"/>
              </a:ext>
            </a:extLst>
          </p:cNvPr>
          <p:cNvSpPr>
            <a:spLocks noGrp="1"/>
          </p:cNvSpPr>
          <p:nvPr>
            <p:ph type="title"/>
          </p:nvPr>
        </p:nvSpPr>
        <p:spPr>
          <a:xfrm>
            <a:off x="393405" y="293511"/>
            <a:ext cx="7727036" cy="515075"/>
          </a:xfrm>
        </p:spPr>
        <p:txBody>
          <a:bodyPr/>
          <a:lstStyle/>
          <a:p>
            <a:r>
              <a:rPr lang="en-AU" dirty="0"/>
              <a:t>Number of house sales across LGA’S</a:t>
            </a:r>
          </a:p>
        </p:txBody>
      </p:sp>
      <p:sp>
        <p:nvSpPr>
          <p:cNvPr id="3" name="Text Placeholder 2">
            <a:extLst>
              <a:ext uri="{FF2B5EF4-FFF2-40B4-BE49-F238E27FC236}">
                <a16:creationId xmlns:a16="http://schemas.microsoft.com/office/drawing/2014/main" id="{A8112866-1A39-49CA-BDEF-E2AA3EF5CC81}"/>
              </a:ext>
            </a:extLst>
          </p:cNvPr>
          <p:cNvSpPr>
            <a:spLocks noGrp="1"/>
          </p:cNvSpPr>
          <p:nvPr>
            <p:ph type="body" idx="1"/>
          </p:nvPr>
        </p:nvSpPr>
        <p:spPr>
          <a:xfrm>
            <a:off x="481298" y="4095077"/>
            <a:ext cx="7822729" cy="754912"/>
          </a:xfrm>
        </p:spPr>
        <p:txBody>
          <a:bodyPr/>
          <a:lstStyle/>
          <a:p>
            <a:pPr marL="139700" indent="0">
              <a:buNone/>
            </a:pPr>
            <a:r>
              <a:rPr lang="en-US" dirty="0"/>
              <a:t>From the graph, we can infer that Central Coast LGA has the highest number of house sales, followed by Blacktown LGA. </a:t>
            </a:r>
            <a:endParaRPr lang="en-AU" dirty="0"/>
          </a:p>
        </p:txBody>
      </p:sp>
      <p:pic>
        <p:nvPicPr>
          <p:cNvPr id="7" name="Picture 6">
            <a:extLst>
              <a:ext uri="{FF2B5EF4-FFF2-40B4-BE49-F238E27FC236}">
                <a16:creationId xmlns:a16="http://schemas.microsoft.com/office/drawing/2014/main" id="{8F5A4590-902C-4403-9193-36A818339599}"/>
              </a:ext>
            </a:extLst>
          </p:cNvPr>
          <p:cNvPicPr>
            <a:picLocks noChangeAspect="1"/>
          </p:cNvPicPr>
          <p:nvPr/>
        </p:nvPicPr>
        <p:blipFill rotWithShape="1">
          <a:blip r:embed="rId2"/>
          <a:srcRect l="18838" t="26942" r="8256" b="22205"/>
          <a:stretch/>
        </p:blipFill>
        <p:spPr>
          <a:xfrm>
            <a:off x="393404" y="1149650"/>
            <a:ext cx="8197702" cy="2614276"/>
          </a:xfrm>
          <a:prstGeom prst="rect">
            <a:avLst/>
          </a:prstGeom>
        </p:spPr>
      </p:pic>
    </p:spTree>
    <p:extLst>
      <p:ext uri="{BB962C8B-B14F-4D97-AF65-F5344CB8AC3E}">
        <p14:creationId xmlns:p14="http://schemas.microsoft.com/office/powerpoint/2010/main" val="1386303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18E2-5BF9-4A8A-AA54-2A32B588D8B9}"/>
              </a:ext>
            </a:extLst>
          </p:cNvPr>
          <p:cNvSpPr>
            <a:spLocks noGrp="1"/>
          </p:cNvSpPr>
          <p:nvPr>
            <p:ph type="title"/>
          </p:nvPr>
        </p:nvSpPr>
        <p:spPr>
          <a:xfrm>
            <a:off x="938499" y="445025"/>
            <a:ext cx="7163510" cy="586333"/>
          </a:xfrm>
        </p:spPr>
        <p:txBody>
          <a:bodyPr/>
          <a:lstStyle/>
          <a:p>
            <a:r>
              <a:rPr lang="en-AU" dirty="0"/>
              <a:t>Median sales price across LGA’s</a:t>
            </a:r>
          </a:p>
        </p:txBody>
      </p:sp>
      <p:sp>
        <p:nvSpPr>
          <p:cNvPr id="3" name="Text Placeholder 2">
            <a:extLst>
              <a:ext uri="{FF2B5EF4-FFF2-40B4-BE49-F238E27FC236}">
                <a16:creationId xmlns:a16="http://schemas.microsoft.com/office/drawing/2014/main" id="{BB109883-CF60-4604-B677-512517A529DE}"/>
              </a:ext>
            </a:extLst>
          </p:cNvPr>
          <p:cNvSpPr>
            <a:spLocks noGrp="1"/>
          </p:cNvSpPr>
          <p:nvPr>
            <p:ph type="body" idx="1"/>
          </p:nvPr>
        </p:nvSpPr>
        <p:spPr>
          <a:xfrm>
            <a:off x="938499" y="4051005"/>
            <a:ext cx="7758933" cy="808074"/>
          </a:xfrm>
        </p:spPr>
        <p:txBody>
          <a:bodyPr/>
          <a:lstStyle/>
          <a:p>
            <a:pPr marL="139700" indent="0">
              <a:buNone/>
            </a:pPr>
            <a:r>
              <a:rPr lang="en-US" b="0" i="0" dirty="0">
                <a:solidFill>
                  <a:schemeClr val="bg1"/>
                </a:solidFill>
                <a:effectLst/>
                <a:latin typeface="Helvetica Neue"/>
              </a:rPr>
              <a:t>From the above graph, we can infer that Ku-Ring-Gai has the highest house prices at almost 2 Million AUD followed by Hunter's Hill, </a:t>
            </a:r>
            <a:r>
              <a:rPr lang="en-US" b="0" i="0" dirty="0" err="1">
                <a:solidFill>
                  <a:schemeClr val="bg1"/>
                </a:solidFill>
                <a:effectLst/>
                <a:latin typeface="Helvetica Neue"/>
              </a:rPr>
              <a:t>Woolahara</a:t>
            </a:r>
            <a:r>
              <a:rPr lang="en-US" b="0" i="0" dirty="0">
                <a:solidFill>
                  <a:schemeClr val="bg1"/>
                </a:solidFill>
                <a:effectLst/>
                <a:latin typeface="Helvetica Neue"/>
              </a:rPr>
              <a:t> and Mossman. The Average house price is around $600,000</a:t>
            </a:r>
            <a:endParaRPr lang="en-AU" dirty="0">
              <a:solidFill>
                <a:schemeClr val="bg1"/>
              </a:solidFill>
            </a:endParaRPr>
          </a:p>
        </p:txBody>
      </p:sp>
      <p:pic>
        <p:nvPicPr>
          <p:cNvPr id="5" name="Picture 4">
            <a:extLst>
              <a:ext uri="{FF2B5EF4-FFF2-40B4-BE49-F238E27FC236}">
                <a16:creationId xmlns:a16="http://schemas.microsoft.com/office/drawing/2014/main" id="{CF365BD4-6964-4F8A-B789-736C8051C4F6}"/>
              </a:ext>
            </a:extLst>
          </p:cNvPr>
          <p:cNvPicPr>
            <a:picLocks noChangeAspect="1"/>
          </p:cNvPicPr>
          <p:nvPr/>
        </p:nvPicPr>
        <p:blipFill rotWithShape="1">
          <a:blip r:embed="rId2"/>
          <a:srcRect l="19651" t="51474" r="8488" b="4887"/>
          <a:stretch/>
        </p:blipFill>
        <p:spPr>
          <a:xfrm>
            <a:off x="563526" y="1212111"/>
            <a:ext cx="8133907" cy="2509283"/>
          </a:xfrm>
          <a:prstGeom prst="rect">
            <a:avLst/>
          </a:prstGeom>
        </p:spPr>
      </p:pic>
    </p:spTree>
    <p:extLst>
      <p:ext uri="{BB962C8B-B14F-4D97-AF65-F5344CB8AC3E}">
        <p14:creationId xmlns:p14="http://schemas.microsoft.com/office/powerpoint/2010/main" val="370496315"/>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967</TotalTime>
  <Words>1372</Words>
  <Application>Microsoft Office PowerPoint</Application>
  <PresentationFormat>On-screen Show (16:9)</PresentationFormat>
  <Paragraphs>169</Paragraphs>
  <Slides>23</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Montserrat ExtraLight</vt:lpstr>
      <vt:lpstr>Helvetica Neue</vt:lpstr>
      <vt:lpstr>Montserrat</vt:lpstr>
      <vt:lpstr>Montserrat ExtraBold</vt:lpstr>
      <vt:lpstr>Arial</vt:lpstr>
      <vt:lpstr>Futuristic Background by Slidesgo</vt:lpstr>
      <vt:lpstr>COMP6200 : Data Science</vt:lpstr>
      <vt:lpstr>AGENDA</vt:lpstr>
      <vt:lpstr>DATA ANALYSIS ON HOUSE SALES AND RENT DATA IN NEW SOUTH WALES, AUSTRALIA</vt:lpstr>
      <vt:lpstr>PROBLEM STATEMENT AND GOALS</vt:lpstr>
      <vt:lpstr>DATA SOURCES </vt:lpstr>
      <vt:lpstr>DATA FORMAT, CLEANING AND MANIPULATION </vt:lpstr>
      <vt:lpstr>Average rental cost across LGA’s</vt:lpstr>
      <vt:lpstr>Number of house sales across LGA’S</vt:lpstr>
      <vt:lpstr>Median sales price across LGA’s</vt:lpstr>
      <vt:lpstr>Income Data</vt:lpstr>
      <vt:lpstr>PowerPoint Presentation</vt:lpstr>
      <vt:lpstr>Income And Crime Data</vt:lpstr>
      <vt:lpstr>Linear Regression</vt:lpstr>
      <vt:lpstr>PowerPoint Presentation</vt:lpstr>
      <vt:lpstr>Training and Testing Linear Regression</vt:lpstr>
      <vt:lpstr> APPLYING RFE TO THE LINEAR MODEL</vt:lpstr>
      <vt:lpstr>K-MEANS CLUSTERING</vt:lpstr>
      <vt:lpstr>K-MEANS CLUSTERING</vt:lpstr>
      <vt:lpstr>K-Nearest Neighbors</vt:lpstr>
      <vt:lpstr>PowerPoint Presentation</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COMP6200 : Data Science</dc:title>
  <cp:lastModifiedBy>Arnav Bajaj</cp:lastModifiedBy>
  <cp:revision>30</cp:revision>
  <dcterms:modified xsi:type="dcterms:W3CDTF">2021-11-05T11:24:33Z</dcterms:modified>
</cp:coreProperties>
</file>